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3" r:id="rId3"/>
  </p:sldMasterIdLst>
  <p:notesMasterIdLst>
    <p:notesMasterId r:id="rId27"/>
  </p:notesMasterIdLst>
  <p:handoutMasterIdLst>
    <p:handoutMasterId r:id="rId28"/>
  </p:handoutMasterIdLst>
  <p:sldIdLst>
    <p:sldId id="304" r:id="rId4"/>
    <p:sldId id="305" r:id="rId5"/>
    <p:sldId id="264" r:id="rId6"/>
    <p:sldId id="307" r:id="rId7"/>
    <p:sldId id="270" r:id="rId8"/>
    <p:sldId id="265" r:id="rId9"/>
    <p:sldId id="306" r:id="rId10"/>
    <p:sldId id="257" r:id="rId11"/>
    <p:sldId id="302" r:id="rId12"/>
    <p:sldId id="258" r:id="rId13"/>
    <p:sldId id="260" r:id="rId14"/>
    <p:sldId id="277" r:id="rId15"/>
    <p:sldId id="273" r:id="rId16"/>
    <p:sldId id="261" r:id="rId17"/>
    <p:sldId id="291" r:id="rId18"/>
    <p:sldId id="269" r:id="rId19"/>
    <p:sldId id="297" r:id="rId20"/>
    <p:sldId id="298" r:id="rId21"/>
    <p:sldId id="310" r:id="rId22"/>
    <p:sldId id="303" r:id="rId23"/>
    <p:sldId id="311" r:id="rId24"/>
    <p:sldId id="312" r:id="rId25"/>
    <p:sldId id="279" r:id="rId26"/>
  </p:sldIdLst>
  <p:sldSz cx="9144000" cy="6858000" type="screen4x3"/>
  <p:notesSz cx="6864350" cy="9998075"/>
  <p:defaultTextStyle>
    <a:defPPr>
      <a:defRPr lang="pl-PL"/>
    </a:defPPr>
    <a:lvl1pPr algn="ctr" rtl="0" fontAlgn="base">
      <a:spcBef>
        <a:spcPct val="0"/>
      </a:spcBef>
      <a:spcAft>
        <a:spcPct val="0"/>
      </a:spcAft>
      <a:defRPr sz="5000" b="1" kern="1200">
        <a:solidFill>
          <a:schemeClr val="tx2"/>
        </a:solidFill>
        <a:latin typeface="Trebuchet MS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5000" b="1" kern="1200">
        <a:solidFill>
          <a:schemeClr val="tx2"/>
        </a:solidFill>
        <a:latin typeface="Trebuchet MS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5000" b="1" kern="1200">
        <a:solidFill>
          <a:schemeClr val="tx2"/>
        </a:solidFill>
        <a:latin typeface="Trebuchet MS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5000" b="1" kern="1200">
        <a:solidFill>
          <a:schemeClr val="tx2"/>
        </a:solidFill>
        <a:latin typeface="Trebuchet MS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5000" b="1" kern="1200">
        <a:solidFill>
          <a:schemeClr val="tx2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5000" b="1" kern="1200">
        <a:solidFill>
          <a:schemeClr val="tx2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sz="5000" b="1" kern="1200">
        <a:solidFill>
          <a:schemeClr val="tx2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sz="5000" b="1" kern="1200">
        <a:solidFill>
          <a:schemeClr val="tx2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sz="5000" b="1" kern="1200">
        <a:solidFill>
          <a:schemeClr val="tx2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67" d="100"/>
          <a:sy n="67" d="100"/>
        </p:scale>
        <p:origin x="16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300" cy="500464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7448" y="0"/>
            <a:ext cx="2975300" cy="500464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pPr>
              <a:defRPr/>
            </a:pPr>
            <a:fld id="{3C4AA8DA-AA2E-4E1E-BC5B-48EE80E77D60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96013"/>
            <a:ext cx="2975300" cy="500463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7448" y="9496013"/>
            <a:ext cx="2975300" cy="500463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pPr>
              <a:defRPr/>
            </a:pPr>
            <a:fld id="{4893ACAB-A078-4BA1-AE9A-F9B9379B639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300" cy="500464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7448" y="0"/>
            <a:ext cx="2975300" cy="500464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pPr>
              <a:defRPr/>
            </a:pPr>
            <a:fld id="{88CB0BEF-4424-4866-BB5F-A1D32E578F71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9300"/>
            <a:ext cx="5000625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0" tIns="46095" rIns="92190" bIns="46095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6115" y="4748806"/>
            <a:ext cx="5492121" cy="4499373"/>
          </a:xfrm>
          <a:prstGeom prst="rect">
            <a:avLst/>
          </a:prstGeom>
        </p:spPr>
        <p:txBody>
          <a:bodyPr vert="horz" lIns="92190" tIns="46095" rIns="92190" bIns="46095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96013"/>
            <a:ext cx="2975300" cy="500463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7448" y="9496013"/>
            <a:ext cx="2975300" cy="500463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pPr>
              <a:defRPr/>
            </a:pPr>
            <a:fld id="{89A68F14-B2D3-4996-B65E-C978A86A837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5018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895FFD-0B59-4AF7-BAE6-0AE552A6673E}" type="slidenum">
              <a:rPr lang="pl-PL" altLang="pl-PL" smtClean="0"/>
              <a:pPr/>
              <a:t>3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6042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D36EB7-A257-49C1-8C0A-3C373F325F0C}" type="slidenum">
              <a:rPr lang="pl-PL" altLang="pl-PL" smtClean="0"/>
              <a:pPr/>
              <a:t>13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6144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C8879E6-85B2-4EA3-BC86-1D513C4550E7}" type="slidenum">
              <a:rPr lang="pl-PL" altLang="pl-PL" smtClean="0"/>
              <a:pPr/>
              <a:t>14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624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ACED2F-B839-486F-9E98-DB208C2D5AF7}" type="slidenum">
              <a:rPr lang="pl-PL" altLang="pl-PL" smtClean="0"/>
              <a:pPr/>
              <a:t>15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6349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9AACEC-F04F-434A-9B57-2990C708BB0E}" type="slidenum">
              <a:rPr lang="pl-PL" altLang="pl-PL" smtClean="0"/>
              <a:pPr/>
              <a:t>16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6451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AA5DE45-F1B8-4632-950B-EEFBD99A23B9}" type="slidenum">
              <a:rPr lang="pl-PL" altLang="pl-PL" smtClean="0"/>
              <a:pPr/>
              <a:t>17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6554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8A3CB2A-9060-49BA-823F-23BDEFBA8EEB}" type="slidenum">
              <a:rPr lang="pl-PL" altLang="pl-PL" smtClean="0"/>
              <a:pPr/>
              <a:t>18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6656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737FF0-9A60-4CFE-905E-EB263C05D812}" type="slidenum">
              <a:rPr lang="pl-PL" altLang="pl-PL" smtClean="0"/>
              <a:pPr/>
              <a:t>20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675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AA17E78-9862-45AC-9993-ED1A57FAEAFB}" type="slidenum">
              <a:rPr lang="pl-PL" altLang="pl-PL" smtClean="0"/>
              <a:pPr/>
              <a:t>21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6963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F290EC-5D97-47FA-9346-71692FCBE6BB}" type="slidenum">
              <a:rPr lang="pl-PL" altLang="pl-PL" smtClean="0"/>
              <a:pPr/>
              <a:t>22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7066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5F94909-27EE-481C-AE47-528FD0C925F1}" type="slidenum">
              <a:rPr lang="pl-PL" altLang="pl-PL" smtClean="0"/>
              <a:pPr/>
              <a:t>23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5120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55E5B5A-1ECE-45CE-B96D-65AE6363E837}" type="slidenum">
              <a:rPr lang="pl-PL" altLang="pl-PL" smtClean="0"/>
              <a:pPr/>
              <a:t>5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5222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0578C5-147F-43F8-A13E-A25C0ECDBFE4}" type="slidenum">
              <a:rPr lang="pl-PL" altLang="pl-PL" smtClean="0"/>
              <a:pPr/>
              <a:t>6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5325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47C5E6-1C01-4D0B-BD96-F9218FA55FA1}" type="slidenum">
              <a:rPr lang="pl-PL" altLang="pl-PL" smtClean="0"/>
              <a:pPr/>
              <a:t>7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5530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19D8A1E-B065-441B-A157-7A48AF73FA19}" type="slidenum">
              <a:rPr lang="pl-PL" altLang="pl-PL" smtClean="0"/>
              <a:pPr/>
              <a:t>8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563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39A5E6-5156-409B-816A-071690A13307}" type="slidenum">
              <a:rPr lang="pl-PL" altLang="pl-PL" smtClean="0"/>
              <a:pPr/>
              <a:t>9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5734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2FA79E-4DF9-4A40-A31C-20A010CABC2D}" type="slidenum">
              <a:rPr lang="pl-PL" altLang="pl-PL" smtClean="0"/>
              <a:pPr/>
              <a:t>10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5837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9AFEA85-C4A0-4A01-85B7-ECB23B3CA577}" type="slidenum">
              <a:rPr lang="pl-PL" altLang="pl-PL" smtClean="0"/>
              <a:pPr/>
              <a:t>11</a:t>
            </a:fld>
            <a:endParaRPr lang="pl-PL" alt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593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578FE0-75D0-43D1-82F2-F477B9F5172B}" type="slidenum">
              <a:rPr lang="pl-PL" altLang="pl-PL" smtClean="0"/>
              <a:pPr/>
              <a:t>12</a:t>
            </a:fld>
            <a:endParaRPr lang="pl-PL" alt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FE284-B939-4E81-A113-AC66B7D8A14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F9818-2F1A-42CC-BE05-643C62FB237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Motyw_DL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393AA-2244-46F1-9294-F87D61F4834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0639C-5EF7-4762-AA1D-47990E9411B8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A54F5-932D-4930-AFCA-65B62D96CC0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8DEED-B7AC-411B-B2CB-70EC961437C7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3993E-5509-405A-8175-A4D92493448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D2F01-3A36-4533-8079-388BE4CD5DCB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BDCC3-6C67-4AFC-B517-C54AAC01F22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2F3ED-70BE-474E-8343-4200DBDE238F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6B242-C5E4-42C0-B8C8-E948059A134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43EC-5562-4003-B9FE-AA282E75CE66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B2A96-86FE-496E-AD8C-93FA92582A0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9289E-4959-4649-BB78-BA16467F6CEC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70213-6352-4C00-BB02-AB82DF83D1D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8544F-8819-46A1-B500-8DE0CF31D417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3F58D-3896-45D8-B0B5-AB96D0D9358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8146A-B2A7-4F7C-9DBE-0686483E7610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62772-DAAC-4235-8B8A-82B8D5C512D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F64C7-BDB6-426E-B1F3-D5CF40E6BF6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0D7A0-905A-4CF9-91F0-3DA6153E2B51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70152-7322-4932-AEE1-BC2640CF2E6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14EB7-CAAA-4DB1-9F8B-593D10602DDF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567D7-12C9-47D2-8343-6C186C1DF22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9A5A8-9C21-42A8-8982-7F9DDAB7D736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3D04D-762D-49B7-9E91-779FC44FD38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71919-60E3-44FC-938E-0F2B1A740B58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BDBC4-5B15-48A4-93B9-745EA5D4907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A3625-9818-455C-ABD3-46E59E49A23A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86F84-1395-49D8-9291-C3DC792B64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F9667-8DD3-47FC-B05A-AE1C77568E14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BA4A5-D271-4AED-95F2-B7CF604CC82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D7061-7BCB-4994-8D0B-0E1E0422C02E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A0744-B0C6-4F39-A31C-05011FCC4B5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9090F-6677-455D-B48D-3AAC1EEDEDB4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F563F-B66C-45CB-9865-9702A84A414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80FB8-B160-4730-B4DD-907B27EBD40F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30A68-8569-4ACC-93BD-98EF176B044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F3D8D-6D7B-4214-B78F-FAA4B976B435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816F5-B7AD-4554-BEEA-1570DC426A5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072ED-C15F-40D0-8C60-B96524F4624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D7457-193B-4C1B-8CCA-1F35BF5A6BE4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BB74C-DD6D-4866-9E08-83E1A9012D8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8D0AB-CADC-423A-9A36-18DF2DC25194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FC056-8F85-4FDD-AB27-926F44AD57D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3B137-41A9-4A48-8333-37D1D1A075CC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AAC41-36CA-4A2B-9321-6CAC3E9C8EF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52F10-C91D-44A1-9052-91B152BFC4B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E1BEF-D0C3-45C8-8FEC-CA19C03F018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A1FD4-425B-4571-80FF-4870D4ECF53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C9108-C0D9-4A07-9EA4-839E1072BAC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1F6F4-A341-4C8B-B6CA-4ED86D81088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3AC49-B1F4-481C-9B4D-21DC4DF6D44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21DE0CA-6BB1-410A-951D-91AACFCF21B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28" r:id="rId2"/>
    <p:sldLayoutId id="2147484029" r:id="rId3"/>
    <p:sldLayoutId id="2147484030" r:id="rId4"/>
    <p:sldLayoutId id="2147484031" r:id="rId5"/>
    <p:sldLayoutId id="2147484032" r:id="rId6"/>
    <p:sldLayoutId id="2147484015" r:id="rId7"/>
    <p:sldLayoutId id="2147484033" r:id="rId8"/>
    <p:sldLayoutId id="2147484034" r:id="rId9"/>
    <p:sldLayoutId id="2147484035" r:id="rId10"/>
    <p:sldLayoutId id="21474840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205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DB3894A-D96A-419B-9017-3F05B57B01D8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CEA212A-B431-4DB6-85D2-E996D8FB815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7" r:id="rId1"/>
    <p:sldLayoutId id="2147484038" r:id="rId2"/>
    <p:sldLayoutId id="2147484039" r:id="rId3"/>
    <p:sldLayoutId id="2147484040" r:id="rId4"/>
    <p:sldLayoutId id="2147484041" r:id="rId5"/>
    <p:sldLayoutId id="2147484042" r:id="rId6"/>
    <p:sldLayoutId id="2147484016" r:id="rId7"/>
    <p:sldLayoutId id="2147484043" r:id="rId8"/>
    <p:sldLayoutId id="2147484044" r:id="rId9"/>
    <p:sldLayoutId id="2147484045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3075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0E32FA1-00A1-4904-91A8-FF514EBDEB1B}" type="datetimeFigureOut">
              <a:rPr lang="pl-PL"/>
              <a:pPr>
                <a:defRPr/>
              </a:pPr>
              <a:t>21.06.2021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6151DD7-FBBE-4A38-9445-CCAF347B1A5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ystem.dzialajlokalnie.pl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biuro@killisewo.com.pl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zialajlokalnie.pl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broczyncaroku.pl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ytuł 1"/>
          <p:cNvSpPr>
            <a:spLocks noGrp="1"/>
          </p:cNvSpPr>
          <p:nvPr>
            <p:ph type="ctrTitle"/>
          </p:nvPr>
        </p:nvSpPr>
        <p:spPr>
          <a:xfrm>
            <a:off x="323850" y="188913"/>
            <a:ext cx="8569325" cy="1439862"/>
          </a:xfrm>
        </p:spPr>
        <p:txBody>
          <a:bodyPr/>
          <a:lstStyle/>
          <a:p>
            <a:pPr eaLnBrk="1" hangingPunct="1"/>
            <a:r>
              <a:rPr lang="pl-PL" altLang="pl-PL" sz="3500" b="1"/>
              <a:t>Spotkanie informacyjne dla wnioskodawców - potencjalnych grantobiorców</a:t>
            </a:r>
            <a:br>
              <a:rPr lang="pl-PL" altLang="pl-PL" sz="3500" b="1"/>
            </a:br>
            <a:r>
              <a:rPr lang="pl-PL" altLang="pl-PL" sz="3500" b="1"/>
              <a:t>Programu „Działaj Lokalnie”</a:t>
            </a:r>
          </a:p>
        </p:txBody>
      </p:sp>
      <p:sp>
        <p:nvSpPr>
          <p:cNvPr id="22531" name="Podtytuł 2"/>
          <p:cNvSpPr>
            <a:spLocks noGrp="1"/>
          </p:cNvSpPr>
          <p:nvPr>
            <p:ph type="subTitle" idx="1"/>
          </p:nvPr>
        </p:nvSpPr>
        <p:spPr>
          <a:xfrm>
            <a:off x="1371600" y="4797425"/>
            <a:ext cx="6400800" cy="841375"/>
          </a:xfrm>
        </p:spPr>
        <p:txBody>
          <a:bodyPr/>
          <a:lstStyle/>
          <a:p>
            <a:pPr eaLnBrk="1" hangingPunct="1"/>
            <a:r>
              <a:rPr lang="pl-PL" altLang="pl-PL" dirty="0">
                <a:solidFill>
                  <a:schemeClr val="tx1"/>
                </a:solidFill>
              </a:rPr>
              <a:t>Konkurs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52400"/>
            <a:ext cx="7848600" cy="7556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pl-PL" sz="2700" b="1" dirty="0"/>
              <a:t>Kto może ubiegać się o dotację? </a:t>
            </a:r>
            <a:endParaRPr lang="pl-PL" altLang="pl-PL" sz="2700" b="1" dirty="0">
              <a:latin typeface="+mn-lt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916113"/>
            <a:ext cx="8496300" cy="395128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pl-PL" sz="2400" dirty="0"/>
              <a:t>W konkursie mogą wziąć udział te organizacje i instytucje</a:t>
            </a:r>
            <a:br>
              <a:rPr lang="pl-PL" sz="2400" dirty="0"/>
            </a:br>
            <a:r>
              <a:rPr lang="pl-PL" sz="2400" dirty="0"/>
              <a:t>oraz grupy, które spełniają łącznie poniższe warunki: </a:t>
            </a:r>
          </a:p>
          <a:p>
            <a:pPr eaLnBrk="1" hangingPunct="1">
              <a:defRPr/>
            </a:pPr>
            <a:r>
              <a:rPr lang="pl-PL" sz="2400" dirty="0"/>
              <a:t>mają siedzibę w </a:t>
            </a:r>
            <a:r>
              <a:rPr lang="pl-PL" sz="2400" b="1" dirty="0"/>
              <a:t>gminach: </a:t>
            </a:r>
            <a:r>
              <a:rPr lang="pl-PL" sz="2400" b="1" dirty="0">
                <a:solidFill>
                  <a:srgbClr val="FF0000"/>
                </a:solidFill>
              </a:rPr>
              <a:t>LISEWO, CHEŁMŻA, GRUDZIĄDZ,KSIĄŻKI  (GMINY WIEJSKIE).</a:t>
            </a:r>
            <a:endParaRPr lang="pl-PL" sz="2400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pl-PL" sz="2400" dirty="0"/>
              <a:t>oraz planują prowadzić działania na terenie przynajmniej jednej z wymienionych gmin.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188913"/>
            <a:ext cx="6400800" cy="762000"/>
          </a:xfrm>
        </p:spPr>
        <p:txBody>
          <a:bodyPr/>
          <a:lstStyle/>
          <a:p>
            <a:pPr algn="l" eaLnBrk="1" hangingPunct="1"/>
            <a:r>
              <a:rPr lang="pl-PL" altLang="pl-PL" sz="2700" b="1"/>
              <a:t>Inne ważne informacje</a:t>
            </a:r>
            <a:r>
              <a:rPr lang="pl-PL" altLang="pl-PL" sz="2700"/>
              <a:t>: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340768"/>
            <a:ext cx="9072364" cy="4572000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pl-PL" altLang="pl-PL" sz="2400" u="sng" dirty="0"/>
              <a:t>Termin złożenia wniosku</a:t>
            </a:r>
            <a:r>
              <a:rPr lang="pl-PL" altLang="pl-PL" sz="2400" dirty="0"/>
              <a:t>: </a:t>
            </a:r>
            <a:r>
              <a:rPr lang="pl-PL" altLang="pl-PL" sz="2400" b="1" dirty="0"/>
              <a:t>18 lipca przez generator dostępny na stronie </a:t>
            </a:r>
            <a:r>
              <a:rPr lang="pl-PL" altLang="pl-PL" sz="2400" b="1" dirty="0">
                <a:hlinkClick r:id="rId3"/>
              </a:rPr>
              <a:t>http://system.dzialajlokalnie.pl</a:t>
            </a:r>
            <a:endParaRPr lang="pl-PL" altLang="pl-PL" sz="2400" b="1" dirty="0"/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pl-PL" altLang="pl-PL" sz="2400" u="sng" dirty="0"/>
              <a:t>Czas realizacji projektów</a:t>
            </a:r>
            <a:r>
              <a:rPr lang="pl-PL" altLang="pl-PL" sz="2400" dirty="0"/>
              <a:t>: </a:t>
            </a:r>
            <a:r>
              <a:rPr lang="pl-PL" altLang="pl-PL" sz="2400" b="1" dirty="0"/>
              <a:t>Lipiec 2021 </a:t>
            </a:r>
            <a:r>
              <a:rPr lang="pl-PL" altLang="pl-PL" sz="2400" dirty="0"/>
              <a:t>–</a:t>
            </a:r>
            <a:r>
              <a:rPr lang="pl-PL" altLang="pl-PL" sz="2400" b="1" dirty="0"/>
              <a:t>  grudzień 2021</a:t>
            </a:r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pl-PL" altLang="pl-PL" sz="2400" u="sng" dirty="0"/>
              <a:t>Konsultacje udzielane będą w</a:t>
            </a:r>
            <a:r>
              <a:rPr lang="pl-PL" altLang="pl-PL" sz="2400" dirty="0"/>
              <a:t>:</a:t>
            </a:r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pl-PL" sz="2400" dirty="0"/>
              <a:t>Kuźnia Inicjatyw Lokalnych w Lisewie </a:t>
            </a:r>
            <a:br>
              <a:rPr lang="pl-PL" sz="2400" dirty="0"/>
            </a:br>
            <a:r>
              <a:rPr lang="pl-PL" sz="2400" dirty="0"/>
              <a:t>ul. Toruńska 13 /86-230 Lisewo </a:t>
            </a:r>
            <a:br>
              <a:rPr lang="pl-PL" sz="2400" dirty="0"/>
            </a:br>
            <a:r>
              <a:rPr lang="pl-PL" sz="2400" dirty="0"/>
              <a:t>tel. 500-047-389, </a:t>
            </a:r>
            <a:r>
              <a:rPr lang="pl-PL" sz="2400" dirty="0">
                <a:hlinkClick r:id="rId4"/>
              </a:rPr>
              <a:t>biuro@killisewo.com.pl</a:t>
            </a:r>
            <a:endParaRPr lang="pl-PL" sz="2400" dirty="0"/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pl-PL" sz="2400" dirty="0"/>
              <a:t>Koordynator: Monika Kierzkowska</a:t>
            </a:r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endParaRPr lang="pl-PL" altLang="pl-PL" sz="2400" b="1" dirty="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27"/>
          <p:cNvSpPr>
            <a:spLocks noGrp="1" noChangeArrowheads="1"/>
          </p:cNvSpPr>
          <p:nvPr>
            <p:ph idx="1"/>
          </p:nvPr>
        </p:nvSpPr>
        <p:spPr>
          <a:xfrm>
            <a:off x="323850" y="1412875"/>
            <a:ext cx="8496300" cy="4683125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buFontTx/>
              <a:buNone/>
              <a:defRPr/>
            </a:pPr>
            <a:r>
              <a:rPr lang="pl-PL" altLang="pl-PL" sz="2400" dirty="0"/>
              <a:t>Minimum 25% wartości wnioskowanej dotacji, przy czym: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pl-PL" altLang="pl-PL" sz="2400" dirty="0"/>
              <a:t>min</a:t>
            </a:r>
            <a:r>
              <a:rPr lang="pl-PL" altLang="pl-PL" sz="2400" b="1" dirty="0"/>
              <a:t>. 5% w postaci finansowej</a:t>
            </a:r>
          </a:p>
          <a:p>
            <a:pPr eaLnBrk="1" hangingPunct="1">
              <a:lnSpc>
                <a:spcPct val="110000"/>
              </a:lnSpc>
              <a:defRPr/>
            </a:pPr>
            <a:r>
              <a:rPr lang="pl-PL" altLang="pl-PL" sz="2400" dirty="0"/>
              <a:t>pozostała część</a:t>
            </a:r>
            <a:r>
              <a:rPr lang="pl-PL" altLang="pl-PL" sz="2400" b="1" dirty="0"/>
              <a:t> </a:t>
            </a:r>
            <a:r>
              <a:rPr lang="pl-PL" altLang="pl-PL" sz="2400" dirty="0"/>
              <a:t>w postaci wkładu </a:t>
            </a:r>
            <a:r>
              <a:rPr lang="pl-PL" altLang="pl-PL" sz="2400" b="1" dirty="0"/>
              <a:t>usługowego, rzeczowego</a:t>
            </a:r>
            <a:br>
              <a:rPr lang="pl-PL" altLang="pl-PL" sz="2400" b="1" dirty="0"/>
            </a:br>
            <a:r>
              <a:rPr lang="pl-PL" altLang="pl-PL" sz="2400" dirty="0"/>
              <a:t>lub</a:t>
            </a:r>
            <a:r>
              <a:rPr lang="pl-PL" altLang="pl-PL" sz="2400" b="1" dirty="0"/>
              <a:t> pracy wolontariuszy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  <a:defRPr/>
            </a:pPr>
            <a:r>
              <a:rPr lang="pl-PL" altLang="pl-PL" sz="2400" dirty="0"/>
              <a:t>Wkład można pozyskać i zaangażować w trakcie realizacji projektu, we wniosku należy wskazać wysokość wkładu i planowane źródła finansowania.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  <a:defRPr/>
            </a:pPr>
            <a:endParaRPr lang="pl-PL" altLang="pl-PL" sz="1000" dirty="0"/>
          </a:p>
          <a:p>
            <a:pPr marL="0" indent="0" algn="ctr" eaLnBrk="1" hangingPunct="1">
              <a:lnSpc>
                <a:spcPct val="110000"/>
              </a:lnSpc>
              <a:buFontTx/>
              <a:buNone/>
              <a:defRPr/>
            </a:pPr>
            <a:endParaRPr lang="pl-PL" altLang="pl-PL" sz="2400" dirty="0"/>
          </a:p>
          <a:p>
            <a:pPr marL="0" indent="0" eaLnBrk="1" hangingPunct="1">
              <a:lnSpc>
                <a:spcPct val="110000"/>
              </a:lnSpc>
              <a:buFontTx/>
              <a:buNone/>
              <a:defRPr/>
            </a:pPr>
            <a:endParaRPr lang="pl-PL" altLang="pl-PL" sz="2400" dirty="0"/>
          </a:p>
        </p:txBody>
      </p:sp>
      <p:sp>
        <p:nvSpPr>
          <p:cNvPr id="35844" name="Text Box 1031"/>
          <p:cNvSpPr txBox="1">
            <a:spLocks noChangeArrowheads="1"/>
          </p:cNvSpPr>
          <p:nvPr/>
        </p:nvSpPr>
        <p:spPr bwMode="auto">
          <a:xfrm>
            <a:off x="1187450" y="328613"/>
            <a:ext cx="61722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pl-PL" altLang="pl-PL" sz="2700" dirty="0">
                <a:latin typeface="+mj-lt"/>
                <a:ea typeface="+mj-ea"/>
                <a:cs typeface="+mj-cs"/>
              </a:rPr>
              <a:t>Wymagany wkład własny: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11188" y="404813"/>
            <a:ext cx="7772400" cy="1143000"/>
          </a:xfrm>
        </p:spPr>
        <p:txBody>
          <a:bodyPr/>
          <a:lstStyle/>
          <a:p>
            <a:pPr eaLnBrk="1" hangingPunct="1"/>
            <a:r>
              <a:rPr lang="pl-PL" altLang="pl-PL" sz="4000" b="1">
                <a:latin typeface="Trebuchet MS" pitchFamily="34" charset="0"/>
              </a:rPr>
              <a:t>FORMULARZ WNIOSKU</a:t>
            </a:r>
          </a:p>
        </p:txBody>
      </p:sp>
      <p:sp>
        <p:nvSpPr>
          <p:cNvPr id="36867" name="pole tekstowe 1"/>
          <p:cNvSpPr txBox="1">
            <a:spLocks noChangeArrowheads="1"/>
          </p:cNvSpPr>
          <p:nvPr/>
        </p:nvSpPr>
        <p:spPr bwMode="auto">
          <a:xfrm>
            <a:off x="2133600" y="5003800"/>
            <a:ext cx="5129213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altLang="pl-PL" sz="2700"/>
              <a:t>www.system.dzialajlokalnie.pl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15888"/>
            <a:ext cx="7777163" cy="865187"/>
          </a:xfrm>
        </p:spPr>
        <p:txBody>
          <a:bodyPr/>
          <a:lstStyle/>
          <a:p>
            <a:pPr eaLnBrk="1" hangingPunct="1"/>
            <a:r>
              <a:rPr lang="pl-PL" altLang="pl-PL" sz="2700" b="1"/>
              <a:t>Złożone wnioski będą oceniane</a:t>
            </a:r>
            <a:br>
              <a:rPr lang="pl-PL" altLang="pl-PL" sz="2700" b="1"/>
            </a:br>
            <a:r>
              <a:rPr lang="pl-PL" altLang="pl-PL" sz="2700" b="1"/>
              <a:t>pod względem formalnym</a:t>
            </a:r>
            <a:r>
              <a:rPr lang="pl-PL" altLang="pl-PL" sz="2700"/>
              <a:t> 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12875"/>
            <a:ext cx="8569325" cy="5111750"/>
          </a:xfrm>
        </p:spPr>
        <p:txBody>
          <a:bodyPr rtlCol="0">
            <a:normAutofit lnSpcReduction="10000"/>
          </a:bodyPr>
          <a:lstStyle/>
          <a:p>
            <a:pPr marL="457200" indent="-457200" eaLnBrk="1">
              <a:buFont typeface="+mj-lt"/>
              <a:buAutoNum type="arabicPeriod"/>
              <a:defRPr/>
            </a:pPr>
            <a:r>
              <a:rPr lang="pl-PL" sz="2400" dirty="0"/>
              <a:t>projekt został złożony w terminie, tj. do 18 lipca 2021 r.</a:t>
            </a:r>
          </a:p>
          <a:p>
            <a:pPr marL="457200" indent="-457200" eaLnBrk="1">
              <a:buFont typeface="+mj-lt"/>
              <a:buAutoNum type="arabicPeriod"/>
              <a:defRPr/>
            </a:pPr>
            <a:r>
              <a:rPr lang="pl-PL" sz="2400" dirty="0"/>
              <a:t>projekt jest złożony w generatorze wniosków Programu „Działaj Lokalnie” i jest kompletny (tj. zawiera odpowiedzi na wszystkie pytania).</a:t>
            </a:r>
          </a:p>
          <a:p>
            <a:pPr marL="457200" indent="-457200" eaLnBrk="1">
              <a:buFont typeface="+mj-lt"/>
              <a:buAutoNum type="arabicPeriod"/>
              <a:defRPr/>
            </a:pPr>
            <a:r>
              <a:rPr lang="pl-PL" sz="2400" dirty="0"/>
              <a:t>projekt jest złożony przez organizację, instytucję lub grupę uprawnioną do udziału w konkursie, zgodnie z wytycznymi przedstawionymi w części III Regulaminu.</a:t>
            </a:r>
          </a:p>
          <a:p>
            <a:pPr marL="457200" indent="-457200" eaLnBrk="1">
              <a:buFont typeface="+mj-lt"/>
              <a:buAutoNum type="arabicPeriod"/>
              <a:defRPr/>
            </a:pPr>
            <a:r>
              <a:rPr lang="pl-PL" sz="2400" dirty="0"/>
              <a:t>projekt jest adresowany do społeczności do około 20.000 mieszkańców (lub większej, objętej konkursem miejscowości),</a:t>
            </a:r>
            <a:br>
              <a:rPr lang="pl-PL" sz="2400" dirty="0"/>
            </a:br>
            <a:r>
              <a:rPr lang="pl-PL" sz="2400" dirty="0"/>
              <a:t>która mieści się w zasięgu działania ODL, a siedziba wnioskodawcy (organizacji, oddziału) znajduje się na obszarze objętym konkursem przez ODL.</a:t>
            </a:r>
          </a:p>
          <a:p>
            <a:pPr marL="457200" indent="-457200" eaLnBrk="1">
              <a:buFont typeface="+mj-lt"/>
              <a:buAutoNum type="arabicPeriod"/>
              <a:defRPr/>
            </a:pPr>
            <a:r>
              <a:rPr lang="pl-PL" altLang="pl-PL" sz="2400" dirty="0"/>
              <a:t>harmonogram minimum 3-miesięcznego, max. 5-miesięcznego</a:t>
            </a:r>
            <a:br>
              <a:rPr lang="pl-PL" altLang="pl-PL" sz="2400" dirty="0"/>
            </a:br>
            <a:r>
              <a:rPr lang="pl-PL" altLang="pl-PL" sz="2400" dirty="0"/>
              <a:t>na okres między  lipiec 2021- grudzień 2021.</a:t>
            </a:r>
            <a:endParaRPr lang="pl-PL" sz="2400" dirty="0"/>
          </a:p>
          <a:p>
            <a:pPr marL="457200" indent="-457200" eaLnBrk="1">
              <a:buFont typeface="+mj-lt"/>
              <a:buAutoNum type="arabicPeriod"/>
              <a:defRPr/>
            </a:pPr>
            <a:endParaRPr lang="pl-PL" sz="2400" dirty="0"/>
          </a:p>
          <a:p>
            <a:pPr marL="457200" indent="-457200" eaLnBrk="1">
              <a:buFont typeface="+mj-lt"/>
              <a:buAutoNum type="arabicPeriod"/>
              <a:defRPr/>
            </a:pPr>
            <a:endParaRPr lang="pl-PL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52400"/>
            <a:ext cx="7848600" cy="828675"/>
          </a:xfrm>
        </p:spPr>
        <p:txBody>
          <a:bodyPr/>
          <a:lstStyle/>
          <a:p>
            <a:pPr eaLnBrk="1" hangingPunct="1"/>
            <a:r>
              <a:rPr lang="pl-PL" altLang="pl-PL" sz="2700" b="1"/>
              <a:t>Złożone wnioski będą oceniane pod względem formalnym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341438"/>
            <a:ext cx="8785225" cy="5040312"/>
          </a:xfrm>
        </p:spPr>
        <p:txBody>
          <a:bodyPr/>
          <a:lstStyle/>
          <a:p>
            <a:pPr marL="457200" indent="-457200" eaLnBrk="1">
              <a:buFont typeface="Calibri" pitchFamily="34" charset="0"/>
              <a:buAutoNum type="arabicPeriod" startAt="6"/>
            </a:pPr>
            <a:r>
              <a:rPr lang="pl-PL" altLang="pl-PL" sz="2400"/>
              <a:t>przedstawiony w formularzu wniosku budżet jest prawidłowo wypełniony (nie zawiera błędów rachunkowych).</a:t>
            </a:r>
          </a:p>
          <a:p>
            <a:pPr marL="457200" indent="-457200" eaLnBrk="1">
              <a:buFont typeface="Calibri" pitchFamily="34" charset="0"/>
              <a:buAutoNum type="arabicPeriod" startAt="6"/>
            </a:pPr>
            <a:r>
              <a:rPr lang="pl-PL" altLang="pl-PL" sz="2400"/>
              <a:t>kwota wnioskowanej dotacji nie przekracza 6.000 złotych.</a:t>
            </a:r>
          </a:p>
          <a:p>
            <a:pPr marL="457200" indent="-457200" eaLnBrk="1">
              <a:buFont typeface="Calibri" pitchFamily="34" charset="0"/>
              <a:buAutoNum type="arabicPeriod" startAt="6"/>
            </a:pPr>
            <a:r>
              <a:rPr lang="pl-PL" altLang="pl-PL" sz="2400"/>
              <a:t>organizacja/grupa/Inicjatywa DL ma zaplanowany wkład własny</a:t>
            </a:r>
            <a:br>
              <a:rPr lang="pl-PL" altLang="pl-PL" sz="2400"/>
            </a:br>
            <a:r>
              <a:rPr lang="pl-PL" altLang="pl-PL" sz="2400"/>
              <a:t>w wysokości minimum 25% wartości wnioskowanej dotacji,</a:t>
            </a:r>
            <a:br>
              <a:rPr lang="pl-PL" altLang="pl-PL" sz="2400"/>
            </a:br>
            <a:r>
              <a:rPr lang="pl-PL" altLang="pl-PL" sz="2400" b="1"/>
              <a:t>z czego min. 5% w postaci finansowej, </a:t>
            </a:r>
            <a:r>
              <a:rPr lang="pl-PL" altLang="pl-PL" sz="2400"/>
              <a:t>pozostała część </a:t>
            </a:r>
            <a:r>
              <a:rPr lang="pl-PL" altLang="pl-PL" sz="2400" b="1"/>
              <a:t>w postaci wkładu usługowego, rzeczowego lub pracy wolontariuszy</a:t>
            </a:r>
            <a:r>
              <a:rPr lang="pl-PL" altLang="pl-PL" sz="2400"/>
              <a:t>.</a:t>
            </a:r>
          </a:p>
          <a:p>
            <a:pPr marL="457200" indent="-457200" eaLnBrk="1" hangingPunct="1">
              <a:buFont typeface="Calibri" pitchFamily="34" charset="0"/>
              <a:buAutoNum type="arabicPeriod" startAt="6"/>
            </a:pPr>
            <a:r>
              <a:rPr lang="pl-PL" altLang="pl-PL" sz="2400"/>
              <a:t>środków pozyskanych w ramach innych programów PAFW (których pełna lista znajduje się na www.pafw.pl) nie można wykazywać jako wymaganego wkładu własnego do Programu „Działaj Lokalnie”. </a:t>
            </a:r>
            <a:endParaRPr lang="pl-PL" altLang="pl-PL" sz="2400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686800" cy="4267200"/>
          </a:xfrm>
        </p:spPr>
        <p:txBody>
          <a:bodyPr/>
          <a:lstStyle/>
          <a:p>
            <a:pPr marL="0" indent="0" algn="ctr" eaLnBrk="1" hangingPunct="1">
              <a:lnSpc>
                <a:spcPct val="110000"/>
              </a:lnSpc>
              <a:buFontTx/>
              <a:buNone/>
              <a:defRPr/>
            </a:pPr>
            <a:r>
              <a:rPr lang="pl-PL" altLang="pl-PL" sz="4400" dirty="0">
                <a:latin typeface="+mj-lt"/>
              </a:rPr>
              <a:t>Wnioski </a:t>
            </a:r>
            <a:r>
              <a:rPr lang="pl-PL" altLang="pl-PL" sz="4400" b="1" dirty="0">
                <a:latin typeface="+mj-lt"/>
              </a:rPr>
              <a:t>spełniające wszystkie kryteria formalne</a:t>
            </a:r>
            <a:r>
              <a:rPr lang="pl-PL" altLang="pl-PL" sz="4400" dirty="0">
                <a:latin typeface="+mj-lt"/>
              </a:rPr>
              <a:t> zostaną przekazane Komisji, która dokona oceny aplikacji w oparciu o </a:t>
            </a:r>
            <a:r>
              <a:rPr lang="pl-PL" altLang="pl-PL" sz="4400" b="1" dirty="0">
                <a:latin typeface="+mj-lt"/>
              </a:rPr>
              <a:t>kryteria merytoryczne</a:t>
            </a:r>
            <a:endParaRPr lang="pl-PL" altLang="pl-PL" sz="4400" dirty="0">
              <a:latin typeface="+mj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28600"/>
            <a:ext cx="8677275" cy="679450"/>
          </a:xfrm>
        </p:spPr>
        <p:txBody>
          <a:bodyPr/>
          <a:lstStyle/>
          <a:p>
            <a:pPr eaLnBrk="1" hangingPunct="1"/>
            <a:r>
              <a:rPr lang="pl-PL" altLang="pl-PL" sz="2700" b="1"/>
              <a:t>Kryteria merytoryczne:</a:t>
            </a:r>
            <a:r>
              <a:rPr lang="pl-PL" altLang="pl-PL" sz="2700"/>
              <a:t> 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341438"/>
            <a:ext cx="8515350" cy="4895850"/>
          </a:xfrm>
        </p:spPr>
        <p:txBody>
          <a:bodyPr/>
          <a:lstStyle/>
          <a:p>
            <a:pPr marL="0" indent="0" eaLnBrk="1">
              <a:buFont typeface="Arial" charset="0"/>
              <a:buNone/>
              <a:defRPr/>
            </a:pPr>
            <a:r>
              <a:rPr lang="pl-PL" sz="2400" dirty="0"/>
              <a:t>Komisja wybierze te projekty, które w najwyższym stopniu spełnią następujące kryteria: </a:t>
            </a:r>
          </a:p>
          <a:p>
            <a:pPr eaLnBrk="1">
              <a:defRPr/>
            </a:pPr>
            <a:r>
              <a:rPr lang="pl-PL" sz="2400" dirty="0"/>
              <a:t>odpowiadają na jasno zdefiniowaną potrzebę, ważną dla społeczności, której zaspokojenie służy dobru wspólnemu.</a:t>
            </a:r>
          </a:p>
          <a:p>
            <a:pPr eaLnBrk="1">
              <a:defRPr/>
            </a:pPr>
            <a:r>
              <a:rPr lang="pl-PL" sz="2400" dirty="0"/>
              <a:t>zakładają działania adekwatne do opisanej potrzeby, właściwy do założeń projektu harmonogram działań oraz wymierne rezultaty.</a:t>
            </a:r>
          </a:p>
          <a:p>
            <a:pPr eaLnBrk="1">
              <a:defRPr/>
            </a:pPr>
            <a:r>
              <a:rPr lang="pl-PL" sz="2400" dirty="0"/>
              <a:t>szeroko angażują mieszkańców do zaspokojenia tej potrzeby,</a:t>
            </a:r>
            <a:br>
              <a:rPr lang="pl-PL" sz="2400" dirty="0"/>
            </a:br>
            <a:r>
              <a:rPr lang="pl-PL" sz="2400" dirty="0"/>
              <a:t>a przez to do aktywności na rzecz dobra wspólnego, opierają się na współpracy z partnerami instytucjonalnymi</a:t>
            </a:r>
            <a:br>
              <a:rPr lang="pl-PL" sz="2400" dirty="0"/>
            </a:br>
            <a:r>
              <a:rPr lang="pl-PL" sz="2400" dirty="0"/>
              <a:t>i wolontariuszami.</a:t>
            </a:r>
            <a:r>
              <a:rPr lang="pl-PL" sz="2400" i="1" dirty="0"/>
              <a:t> </a:t>
            </a:r>
            <a:endParaRPr lang="pl-PL" sz="2400" dirty="0"/>
          </a:p>
          <a:p>
            <a:pPr eaLnBrk="1">
              <a:defRPr/>
            </a:pPr>
            <a:r>
              <a:rPr lang="pl-PL" sz="2400" dirty="0"/>
              <a:t>zakładają atrakcyjne dla odbiorców działania i różnorodny sposób komunikowania o planowanych działaniach.</a:t>
            </a:r>
          </a:p>
          <a:p>
            <a:pPr marL="0" indent="0" eaLnBrk="1" hangingPunct="1">
              <a:lnSpc>
                <a:spcPct val="140000"/>
              </a:lnSpc>
              <a:spcBef>
                <a:spcPct val="0"/>
              </a:spcBef>
              <a:buFont typeface="Arial" charset="0"/>
              <a:buNone/>
              <a:defRPr/>
            </a:pPr>
            <a:endParaRPr lang="pl-PL" altLang="pl-PL" sz="2400" dirty="0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162800" cy="719137"/>
          </a:xfrm>
        </p:spPr>
        <p:txBody>
          <a:bodyPr/>
          <a:lstStyle/>
          <a:p>
            <a:pPr eaLnBrk="1" hangingPunct="1"/>
            <a:r>
              <a:rPr lang="pl-PL" altLang="pl-PL" sz="3200" b="1"/>
              <a:t>Kryteria merytoryczne:</a:t>
            </a:r>
            <a:r>
              <a:rPr lang="pl-PL" altLang="pl-PL" sz="3200"/>
              <a:t> </a:t>
            </a:r>
            <a:endParaRPr lang="pl-PL" altLang="pl-PL" sz="3200" u="sng">
              <a:latin typeface="Trebuchet MS" pitchFamily="34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752600"/>
            <a:ext cx="8496300" cy="4556720"/>
          </a:xfrm>
        </p:spPr>
        <p:txBody>
          <a:bodyPr/>
          <a:lstStyle/>
          <a:p>
            <a:pPr eaLnBrk="1"/>
            <a:r>
              <a:rPr lang="pl-PL" altLang="pl-PL" sz="2400" dirty="0"/>
              <a:t>proponują nowe działania/nową ofertę dla mieszkańców, albo włączają nowe środowiska w prowadzone wcześniej działania.</a:t>
            </a:r>
          </a:p>
          <a:p>
            <a:pPr eaLnBrk="1"/>
            <a:r>
              <a:rPr lang="pl-PL" altLang="pl-PL" sz="2400" dirty="0"/>
              <a:t>jasno i w sposób wymierny przedstawiają planowane korzyści, jakie w efekcie realizacji projektu odniosą jego bezpośredni uczestnicy oraz lokalna społeczność, a także sami realizatorzy.</a:t>
            </a:r>
          </a:p>
          <a:p>
            <a:pPr eaLnBrk="1"/>
            <a:r>
              <a:rPr lang="pl-PL" altLang="pl-PL" sz="2400" dirty="0"/>
              <a:t>planują kontynuowanie wybranych działań projektu</a:t>
            </a:r>
            <a:br>
              <a:rPr lang="pl-PL" altLang="pl-PL" sz="2400" dirty="0"/>
            </a:br>
            <a:r>
              <a:rPr lang="pl-PL" altLang="pl-PL" sz="2400" dirty="0"/>
              <a:t>i podtrzymanie aktywności środowisk lub grup społecznych</a:t>
            </a:r>
            <a:br>
              <a:rPr lang="pl-PL" altLang="pl-PL" sz="2400" dirty="0"/>
            </a:br>
            <a:r>
              <a:rPr lang="pl-PL" altLang="pl-PL" sz="2400" dirty="0"/>
              <a:t>po zakończeniu realizacji projektu.</a:t>
            </a:r>
          </a:p>
          <a:p>
            <a:pPr eaLnBrk="1"/>
            <a:r>
              <a:rPr lang="pl-PL" altLang="pl-PL" sz="2400" dirty="0"/>
              <a:t>gwarantują zaangażowanie wymaganego wkładu własnego.</a:t>
            </a:r>
          </a:p>
          <a:p>
            <a:pPr eaLnBrk="1"/>
            <a:r>
              <a:rPr lang="pl-PL" altLang="pl-PL" sz="2400" dirty="0"/>
              <a:t>mają budżet adekwatny do zaplanowanych działań.</a:t>
            </a:r>
          </a:p>
          <a:p>
            <a:pPr eaLnBrk="1"/>
            <a:r>
              <a:rPr lang="pl-PL" altLang="pl-PL" sz="2400" dirty="0"/>
              <a:t>Są skierowane na walkę z pandemią lub jej skutkami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ytuł 1"/>
          <p:cNvSpPr>
            <a:spLocks noGrp="1"/>
          </p:cNvSpPr>
          <p:nvPr>
            <p:ph type="ctrTitle"/>
          </p:nvPr>
        </p:nvSpPr>
        <p:spPr>
          <a:xfrm>
            <a:off x="827088" y="260350"/>
            <a:ext cx="7772400" cy="1470025"/>
          </a:xfrm>
        </p:spPr>
        <p:txBody>
          <a:bodyPr/>
          <a:lstStyle/>
          <a:p>
            <a:pPr eaLnBrk="1" hangingPunct="1"/>
            <a:r>
              <a:rPr lang="pl-PL" altLang="pl-PL" sz="4000" b="1"/>
              <a:t>DODATKOWE MOŻLIWOŚCI DLA UCZESTNIKÓW PROGRAMU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Obraz 9" descr="logo ARFP rgb jp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4200" y="4581525"/>
            <a:ext cx="3763963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Obraz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9663" y="2349500"/>
            <a:ext cx="6924675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 descr="C:\Users\Właściciel\Desktop\dokumenty STOWARZYSZENIE\logo\logo profilo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4509120"/>
            <a:ext cx="2226196" cy="10728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162800" cy="792162"/>
          </a:xfrm>
        </p:spPr>
        <p:txBody>
          <a:bodyPr/>
          <a:lstStyle/>
          <a:p>
            <a:pPr eaLnBrk="1" hangingPunct="1"/>
            <a:r>
              <a:rPr lang="pl-PL" altLang="pl-PL" sz="2700" b="1"/>
              <a:t>Konkurs „Opowiedz…”</a:t>
            </a:r>
            <a:endParaRPr lang="pl-PL" altLang="pl-PL" sz="2700" b="1" u="sng">
              <a:latin typeface="Trebuchet MS" pitchFamily="34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752600"/>
            <a:ext cx="8424863" cy="4413250"/>
          </a:xfrm>
        </p:spPr>
        <p:txBody>
          <a:bodyPr/>
          <a:lstStyle/>
          <a:p>
            <a:pPr eaLnBrk="1" hangingPunct="1"/>
            <a:r>
              <a:rPr lang="pl-PL" altLang="pl-PL" sz="2400"/>
              <a:t>Poszukiwanie atrakcyjnych sposobów opisywania własnych działań i promowania inicjatyw realizowanych</a:t>
            </a:r>
            <a:br>
              <a:rPr lang="pl-PL" altLang="pl-PL" sz="2400"/>
            </a:br>
            <a:r>
              <a:rPr lang="pl-PL" altLang="pl-PL" sz="2400"/>
              <a:t>w ramach Działaj Lokalnie.</a:t>
            </a:r>
          </a:p>
          <a:p>
            <a:pPr eaLnBrk="1" hangingPunct="1"/>
            <a:r>
              <a:rPr lang="pl-PL" altLang="pl-PL" sz="2400"/>
              <a:t>Twórcze pokazywanie projektów.</a:t>
            </a:r>
          </a:p>
          <a:p>
            <a:pPr eaLnBrk="1" hangingPunct="1"/>
            <a:r>
              <a:rPr lang="pl-PL" altLang="pl-PL" sz="2400"/>
              <a:t>Historie ludzi, liderów, miejsce, konkretnych przeobrażeń</a:t>
            </a:r>
            <a:br>
              <a:rPr lang="pl-PL" altLang="pl-PL" sz="2400"/>
            </a:br>
            <a:r>
              <a:rPr lang="pl-PL" altLang="pl-PL" sz="2400"/>
              <a:t>w danej miejscowości, promocja regionu.</a:t>
            </a:r>
          </a:p>
          <a:p>
            <a:pPr eaLnBrk="1" hangingPunct="1"/>
            <a:r>
              <a:rPr lang="pl-PL" altLang="pl-PL" sz="2400"/>
              <a:t>Perspektywa sukcesu: pokazanie zaangażowania ludzi,</a:t>
            </a:r>
            <a:br>
              <a:rPr lang="pl-PL" altLang="pl-PL" sz="2400"/>
            </a:br>
            <a:r>
              <a:rPr lang="pl-PL" altLang="pl-PL" sz="2400"/>
              <a:t>ich pomysłowości, aktywności,  wspaniałych rezultatów</a:t>
            </a:r>
            <a:br>
              <a:rPr lang="pl-PL" altLang="pl-PL" sz="2400"/>
            </a:br>
            <a:r>
              <a:rPr lang="pl-PL" altLang="pl-PL" sz="2400"/>
              <a:t>i pozytywnych zmian</a:t>
            </a:r>
            <a:r>
              <a:rPr lang="pl-PL" altLang="pl-PL" sz="2400">
                <a:latin typeface="Trebuchet MS" pitchFamily="34" charset="0"/>
                <a:cs typeface="Times New Roman" pitchFamily="18" charset="0"/>
              </a:rPr>
              <a:t>.</a:t>
            </a:r>
            <a:endParaRPr lang="pl-PL" altLang="pl-PL" sz="2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162800" cy="792162"/>
          </a:xfrm>
        </p:spPr>
        <p:txBody>
          <a:bodyPr/>
          <a:lstStyle/>
          <a:p>
            <a:pPr eaLnBrk="1" hangingPunct="1"/>
            <a:r>
              <a:rPr lang="pl-PL" altLang="pl-PL" sz="2700" b="1"/>
              <a:t>Konkurs „Opowiedz…”</a:t>
            </a:r>
            <a:endParaRPr lang="pl-PL" altLang="pl-PL" sz="2700" b="1" u="sng">
              <a:latin typeface="Trebuchet MS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12875"/>
            <a:ext cx="8515350" cy="5111750"/>
          </a:xfrm>
        </p:spPr>
        <p:txBody>
          <a:bodyPr/>
          <a:lstStyle/>
          <a:p>
            <a:pPr eaLnBrk="1" hangingPunct="1">
              <a:defRPr/>
            </a:pPr>
            <a:r>
              <a:rPr lang="pl-PL" sz="2400" dirty="0"/>
              <a:t>4 kategorie konkursowe: CZŁOWIEK, MIEJSCE, MOTYW, FILMOWY PRODUKT PROJEKTU</a:t>
            </a:r>
          </a:p>
          <a:p>
            <a:pPr eaLnBrk="1" hangingPunct="1">
              <a:defRPr/>
            </a:pPr>
            <a:r>
              <a:rPr lang="pl-PL" sz="2400" dirty="0"/>
              <a:t>Forma: reportaż multimedialny lub krótki film</a:t>
            </a:r>
          </a:p>
          <a:p>
            <a:pPr eaLnBrk="1" hangingPunct="1">
              <a:defRPr/>
            </a:pPr>
            <a:r>
              <a:rPr lang="pl-PL" sz="2400" dirty="0"/>
              <a:t>Czas trwania: max. 2,5 min</a:t>
            </a:r>
          </a:p>
          <a:p>
            <a:pPr eaLnBrk="1" hangingPunct="1">
              <a:defRPr/>
            </a:pPr>
            <a:endParaRPr lang="pl-PL" sz="2400" dirty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pl-PL" sz="1800" dirty="0"/>
              <a:t>Zachęcamy do zapoznania się z broszurami, które pomogą przygotować pracę: </a:t>
            </a:r>
          </a:p>
          <a:p>
            <a:pPr lvl="1" eaLnBrk="1" hangingPunct="1">
              <a:defRPr/>
            </a:pPr>
            <a:r>
              <a:rPr lang="pl-PL" sz="1800" dirty="0"/>
              <a:t>Zanim przygotujecie pracę na konkurs </a:t>
            </a:r>
          </a:p>
          <a:p>
            <a:pPr lvl="1" eaLnBrk="1" hangingPunct="1">
              <a:defRPr/>
            </a:pPr>
            <a:r>
              <a:rPr lang="pl-PL" sz="1800" dirty="0"/>
              <a:t>Jak dobrze opisać działania? </a:t>
            </a:r>
          </a:p>
          <a:p>
            <a:pPr lvl="1" eaLnBrk="1" hangingPunct="1">
              <a:defRPr/>
            </a:pPr>
            <a:r>
              <a:rPr lang="pl-PL" sz="1800" dirty="0"/>
              <a:t>Komunikacja w pigułce</a:t>
            </a:r>
          </a:p>
          <a:p>
            <a:pPr lvl="1" eaLnBrk="1" hangingPunct="1">
              <a:defRPr/>
            </a:pPr>
            <a:r>
              <a:rPr lang="pl-PL" sz="1800" dirty="0"/>
              <a:t>Twórcze opowiadanie o projektach społecznych</a:t>
            </a:r>
          </a:p>
          <a:p>
            <a:pPr lvl="1" eaLnBrk="1" hangingPunct="1">
              <a:defRPr/>
            </a:pPr>
            <a:r>
              <a:rPr lang="pl-PL" sz="1800" dirty="0"/>
              <a:t>Muzyka w pracach konkursowych </a:t>
            </a:r>
          </a:p>
          <a:p>
            <a:pPr lvl="1" eaLnBrk="1" hangingPunct="1">
              <a:defRPr/>
            </a:pPr>
            <a:r>
              <a:rPr lang="pl-PL" sz="1800" dirty="0"/>
              <a:t>Wykorzystywanie wizerunku w pracach konkursowych </a:t>
            </a:r>
          </a:p>
          <a:p>
            <a:pPr lvl="1" eaLnBrk="1" hangingPunct="1">
              <a:defRPr/>
            </a:pPr>
            <a:r>
              <a:rPr lang="pl-PL" sz="1800" dirty="0"/>
              <a:t>Przydatne strony i programy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pl-PL" sz="1800" dirty="0"/>
              <a:t>Wszystkie materiały dostępne na stronie </a:t>
            </a:r>
            <a:r>
              <a:rPr lang="pl-PL" sz="1800" dirty="0">
                <a:hlinkClick r:id="rId3"/>
              </a:rPr>
              <a:t>www.dzialajlokalnie.pl</a:t>
            </a:r>
            <a:endParaRPr lang="pl-PL" altLang="pl-PL" sz="2000" dirty="0">
              <a:latin typeface="Trebuchet MS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15888"/>
            <a:ext cx="7235825" cy="792162"/>
          </a:xfrm>
        </p:spPr>
        <p:txBody>
          <a:bodyPr/>
          <a:lstStyle/>
          <a:p>
            <a:pPr eaLnBrk="1" hangingPunct="1"/>
            <a:r>
              <a:rPr lang="pl-PL" altLang="pl-PL" sz="2700" b="1"/>
              <a:t>Lokalna kategoria konkursu „Dobroczyńca Roku”</a:t>
            </a:r>
            <a:endParaRPr lang="pl-PL" altLang="pl-PL" sz="2700" b="1" u="sng">
              <a:latin typeface="Trebuchet MS" pitchFamily="34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752600"/>
            <a:ext cx="8424863" cy="4191000"/>
          </a:xfrm>
        </p:spPr>
        <p:txBody>
          <a:bodyPr/>
          <a:lstStyle/>
          <a:p>
            <a:pPr marL="0" indent="0" eaLnBrk="1" hangingPunct="1">
              <a:lnSpc>
                <a:spcPct val="140000"/>
              </a:lnSpc>
              <a:buFont typeface="Arial" charset="0"/>
              <a:buNone/>
            </a:pPr>
            <a:r>
              <a:rPr lang="pl-PL" altLang="pl-PL" sz="2400"/>
              <a:t>Możliwość nominowania swojego darczyńcy biznesowego</a:t>
            </a:r>
            <a:br>
              <a:rPr lang="pl-PL" altLang="pl-PL" sz="2400"/>
            </a:br>
            <a:r>
              <a:rPr lang="pl-PL" altLang="pl-PL" sz="2400"/>
              <a:t>do konkursu o tytuł „Dobroczyńcy Roku”</a:t>
            </a:r>
            <a:br>
              <a:rPr lang="pl-PL" altLang="pl-PL" sz="2400"/>
            </a:br>
            <a:r>
              <a:rPr lang="pl-PL" altLang="pl-PL" sz="2400"/>
              <a:t>– w kategorii zaangażowanie lokalne.</a:t>
            </a:r>
          </a:p>
          <a:p>
            <a:pPr marL="0" indent="0" eaLnBrk="1" hangingPunct="1">
              <a:lnSpc>
                <a:spcPct val="140000"/>
              </a:lnSpc>
              <a:buFont typeface="Arial" charset="0"/>
              <a:buNone/>
            </a:pPr>
            <a:r>
              <a:rPr lang="pl-PL" altLang="pl-PL" sz="2400"/>
              <a:t>Pod koniec roku na stronie </a:t>
            </a:r>
            <a:r>
              <a:rPr lang="pl-PL" altLang="pl-PL" sz="2400">
                <a:hlinkClick r:id="rId3"/>
              </a:rPr>
              <a:t>www.dobroczyncaroku.pl</a:t>
            </a:r>
            <a:br>
              <a:rPr lang="pl-PL" altLang="pl-PL" sz="2400"/>
            </a:br>
            <a:r>
              <a:rPr lang="pl-PL" altLang="pl-PL" sz="2400"/>
              <a:t>będzie można zgłaszać darczyńców biznesowych,</a:t>
            </a:r>
            <a:br>
              <a:rPr lang="pl-PL" altLang="pl-PL" sz="2400"/>
            </a:br>
            <a:r>
              <a:rPr lang="pl-PL" altLang="pl-PL" sz="2400"/>
              <a:t>którzy wsparli lokalnie inicjatywy mieszkańców.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333375"/>
            <a:ext cx="7772400" cy="14303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pl-PL" b="1" dirty="0"/>
              <a:t>DZIĘKUJEMY ZA UWAGĘ </a:t>
            </a:r>
            <a:br>
              <a:rPr lang="pl-PL" altLang="pl-PL" b="1" dirty="0"/>
            </a:br>
            <a:r>
              <a:rPr lang="pl-PL" altLang="pl-PL" b="1" dirty="0"/>
              <a:t>I ZAPRASZAMY DO DYSKUSJI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2700"/>
            <a:ext cx="7772400" cy="1143000"/>
          </a:xfrm>
        </p:spPr>
        <p:txBody>
          <a:bodyPr/>
          <a:lstStyle/>
          <a:p>
            <a:pPr eaLnBrk="1" hangingPunct="1"/>
            <a:r>
              <a:rPr lang="pl-PL" altLang="pl-PL" sz="3600" b="1"/>
              <a:t>Cel Programu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714500"/>
            <a:ext cx="8496300" cy="4378325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400" dirty="0"/>
              <a:t>W Programie „Działaj Lokalnie” wspierane będą projekty,</a:t>
            </a:r>
            <a:br>
              <a:rPr lang="pl-PL" sz="2400" dirty="0"/>
            </a:br>
            <a:r>
              <a:rPr lang="pl-PL" sz="2400" dirty="0"/>
              <a:t>które</a:t>
            </a:r>
            <a:r>
              <a:rPr lang="pl-PL" sz="2400" b="1" dirty="0"/>
              <a:t> inicjują współpracę</a:t>
            </a:r>
            <a:r>
              <a:rPr lang="pl-PL" sz="2400" dirty="0"/>
              <a:t> </a:t>
            </a:r>
            <a:r>
              <a:rPr lang="pl-PL" sz="2400" b="1" dirty="0"/>
              <a:t>mieszkańców</a:t>
            </a:r>
            <a:r>
              <a:rPr lang="pl-PL" sz="2400" dirty="0"/>
              <a:t> </a:t>
            </a:r>
            <a:r>
              <a:rPr lang="pl-PL" sz="2400" b="1" dirty="0"/>
              <a:t>na rzecz dobra wspólnego </a:t>
            </a:r>
            <a:br>
              <a:rPr lang="pl-PL" sz="2400" b="1" dirty="0"/>
            </a:br>
            <a:r>
              <a:rPr lang="pl-PL" sz="2400" dirty="0"/>
              <a:t>i które służą pobudzaniu aspiracji rozwojowych, poprawie jakości życia. W rezultacie podejmowane działania mają przyczyniać</a:t>
            </a:r>
            <a:br>
              <a:rPr lang="pl-PL" sz="2400" dirty="0"/>
            </a:br>
            <a:r>
              <a:rPr lang="pl-PL" sz="2400" dirty="0"/>
              <a:t>się do budowania lokalnego </a:t>
            </a:r>
            <a:r>
              <a:rPr lang="pl-PL" sz="2400" b="1" dirty="0"/>
              <a:t>kapitału społecznego</a:t>
            </a:r>
            <a:r>
              <a:rPr lang="pl-PL" sz="2400" dirty="0"/>
              <a:t>. </a:t>
            </a:r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400" dirty="0"/>
              <a:t>Program jest prowadzony z myślą o organizacjach pozarządowych</a:t>
            </a:r>
            <a:br>
              <a:rPr lang="pl-PL" sz="2400" dirty="0"/>
            </a:br>
            <a:r>
              <a:rPr lang="pl-PL" sz="2400" dirty="0"/>
              <a:t>oraz grupach nieformalnych, które podejmują wspólny wysiłek,</a:t>
            </a:r>
            <a:br>
              <a:rPr lang="pl-PL" sz="2400" dirty="0"/>
            </a:br>
            <a:r>
              <a:rPr lang="pl-PL" sz="2400" dirty="0"/>
              <a:t>aby w ich społecznościach żyło się lepiej.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1"/>
          <p:cNvSpPr>
            <a:spLocks noGrp="1"/>
          </p:cNvSpPr>
          <p:nvPr>
            <p:ph type="ctrTitle"/>
          </p:nvPr>
        </p:nvSpPr>
        <p:spPr>
          <a:xfrm>
            <a:off x="684213" y="333375"/>
            <a:ext cx="7772400" cy="1470025"/>
          </a:xfrm>
        </p:spPr>
        <p:txBody>
          <a:bodyPr/>
          <a:lstStyle/>
          <a:p>
            <a:pPr eaLnBrk="1" hangingPunct="1"/>
            <a:r>
              <a:rPr lang="pl-PL" altLang="pl-PL" sz="4000" b="1"/>
              <a:t>IDEA PROGRAMU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15888"/>
            <a:ext cx="7772400" cy="16764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pl-PL" altLang="pl-PL" sz="4000" b="1"/>
              <a:t>ZASADY UDZIAŁU W PROGRAMIE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7777163" cy="9810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pl-PL" sz="3000" b="1" dirty="0">
                <a:latin typeface="+mn-lt"/>
              </a:rPr>
              <a:t>W ramach konkursu wsparte mogą być projekty, które: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84313"/>
            <a:ext cx="8496300" cy="4781550"/>
          </a:xfrm>
        </p:spPr>
        <p:txBody>
          <a:bodyPr/>
          <a:lstStyle/>
          <a:p>
            <a:pPr eaLnBrk="1"/>
            <a:r>
              <a:rPr lang="pl-PL" altLang="pl-PL" sz="2400"/>
              <a:t>zakładają </a:t>
            </a:r>
            <a:r>
              <a:rPr lang="pl-PL" altLang="pl-PL" sz="2400" b="1"/>
              <a:t>współdziałanie mieszkańców</a:t>
            </a:r>
            <a:r>
              <a:rPr lang="pl-PL" altLang="pl-PL" sz="2400"/>
              <a:t>, dzięki któremu możliwe jest osiąganie celów o charakterze dobra wspólnego,</a:t>
            </a:r>
          </a:p>
          <a:p>
            <a:pPr eaLnBrk="1"/>
            <a:r>
              <a:rPr lang="pl-PL" altLang="pl-PL" sz="2400"/>
              <a:t>wynikają z </a:t>
            </a:r>
            <a:r>
              <a:rPr lang="pl-PL" altLang="pl-PL" sz="2400" b="1"/>
              <a:t>konkretnych potrzeb </a:t>
            </a:r>
            <a:r>
              <a:rPr lang="pl-PL" altLang="pl-PL" sz="2400"/>
              <a:t>danej społeczności,</a:t>
            </a:r>
          </a:p>
          <a:p>
            <a:pPr eaLnBrk="1"/>
            <a:r>
              <a:rPr lang="pl-PL" altLang="pl-PL" sz="2400"/>
              <a:t>mają </a:t>
            </a:r>
            <a:r>
              <a:rPr lang="pl-PL" altLang="pl-PL" sz="2400" b="1"/>
              <a:t>jasno określony cel</a:t>
            </a:r>
            <a:r>
              <a:rPr lang="pl-PL" altLang="pl-PL" sz="2400"/>
              <a:t>, dobrze zaplanowane działania, mierzalne rezultaty i rozsądne koszty realizacji,</a:t>
            </a:r>
          </a:p>
          <a:p>
            <a:pPr eaLnBrk="1"/>
            <a:r>
              <a:rPr lang="pl-PL" altLang="pl-PL" sz="2400"/>
              <a:t>przewidują takie działania, które będą </a:t>
            </a:r>
            <a:r>
              <a:rPr lang="pl-PL" altLang="pl-PL" sz="2400" b="1"/>
              <a:t>kierowane do określonej grupy odbiorców, a jednocześnie będą służyć całej społeczności</a:t>
            </a:r>
            <a:r>
              <a:rPr lang="pl-PL" altLang="pl-PL" sz="2400"/>
              <a:t>,</a:t>
            </a:r>
          </a:p>
          <a:p>
            <a:pPr eaLnBrk="1"/>
            <a:r>
              <a:rPr lang="pl-PL" altLang="pl-PL" sz="2400"/>
              <a:t>będą realizowane </a:t>
            </a:r>
            <a:r>
              <a:rPr lang="pl-PL" altLang="pl-PL" sz="2400" b="1"/>
              <a:t>wspólnymi siłami mieszkańców i instytucji życia lokalnego </a:t>
            </a:r>
            <a:r>
              <a:rPr lang="pl-PL" altLang="pl-PL" sz="2400"/>
              <a:t>– samorządów, przedsiębiorców i organizacji społecznych,</a:t>
            </a:r>
          </a:p>
          <a:p>
            <a:pPr eaLnBrk="1"/>
            <a:r>
              <a:rPr lang="pl-PL" altLang="pl-PL" sz="2400"/>
              <a:t>będą umiejętnie i w sposób przemyślany </a:t>
            </a:r>
            <a:r>
              <a:rPr lang="pl-PL" altLang="pl-PL" sz="2400" b="1"/>
              <a:t>angażowały zasoby lokalne </a:t>
            </a:r>
            <a:r>
              <a:rPr lang="pl-PL" altLang="pl-PL" sz="2400"/>
              <a:t>– naturalne, społeczne, ludzkie i finansowe,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7777163" cy="9810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altLang="pl-PL" sz="3000" b="1" dirty="0">
                <a:latin typeface="+mn-lt"/>
              </a:rPr>
              <a:t>W ramach konkursu wsparte mogą być projekty, które: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00200"/>
            <a:ext cx="8569325" cy="4781550"/>
          </a:xfrm>
        </p:spPr>
        <p:txBody>
          <a:bodyPr rtlCol="0">
            <a:noAutofit/>
          </a:bodyPr>
          <a:lstStyle/>
          <a:p>
            <a:pPr eaLnBrk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2400" dirty="0"/>
              <a:t>proponują </a:t>
            </a:r>
            <a:r>
              <a:rPr lang="pl-PL" sz="2400" b="1" dirty="0"/>
              <a:t>nowe działania/nową ofertę </a:t>
            </a:r>
            <a:r>
              <a:rPr lang="pl-PL" sz="2400" dirty="0"/>
              <a:t>dla mieszkańców, albo włączają </a:t>
            </a:r>
            <a:r>
              <a:rPr lang="pl-PL" sz="2400" b="1" dirty="0"/>
              <a:t>nowe środowiska </a:t>
            </a:r>
            <a:r>
              <a:rPr lang="pl-PL" sz="2400" dirty="0"/>
              <a:t>w prowadzone wcześniej działania.</a:t>
            </a:r>
          </a:p>
          <a:p>
            <a:pPr marL="0" indent="0" eaLnBrk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l-PL" sz="2400" dirty="0"/>
          </a:p>
          <a:p>
            <a:pPr marL="0" indent="0" eaLnBrk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2400" dirty="0"/>
              <a:t>W konkursie nie będą finansowane działania akcyjne i jednorazowe wydarzenia (trwające krócej niż 3 miesiące). Natomiast  wysoko oceniane będą projekty, które proponują nowe działania lub nową ofertę dla mieszkańców, albo włączają nowe środowiska</a:t>
            </a:r>
            <a:br>
              <a:rPr lang="pl-PL" sz="2400" dirty="0"/>
            </a:br>
            <a:r>
              <a:rPr lang="pl-PL" sz="2400" dirty="0"/>
              <a:t>w prowadzone wcześniej działania. Zatem od wnioskodawców oczekujemy nowych pomysłów, nowych ofert, które mogą być adaptacją działań podejmowanych przez inne środowiska</a:t>
            </a:r>
            <a:br>
              <a:rPr lang="pl-PL" sz="2400" dirty="0"/>
            </a:br>
            <a:r>
              <a:rPr lang="pl-PL" sz="2400" dirty="0"/>
              <a:t>lub zupełnie nową propozycją. Składane do konkursu projekty</a:t>
            </a:r>
            <a:br>
              <a:rPr lang="pl-PL" sz="2400" dirty="0"/>
            </a:br>
            <a:r>
              <a:rPr lang="pl-PL" sz="2400" dirty="0"/>
              <a:t>mogą być natomiast rozwinięciem wcześniej podjętych działań.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15200" cy="8382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altLang="pl-PL" sz="2700" b="1" dirty="0">
                <a:latin typeface="+mn-lt"/>
              </a:rPr>
              <a:t>Kto może ubiegać się o dotację?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628775"/>
            <a:ext cx="8424862" cy="4157663"/>
          </a:xfrm>
        </p:spPr>
        <p:txBody>
          <a:bodyPr/>
          <a:lstStyle/>
          <a:p>
            <a:pPr>
              <a:defRPr/>
            </a:pPr>
            <a:r>
              <a:rPr lang="pl-PL" sz="2000" b="1" dirty="0"/>
              <a:t>organizacje pozarządowe</a:t>
            </a:r>
            <a:r>
              <a:rPr lang="pl-PL" sz="2000" dirty="0"/>
              <a:t> posiadające osobowość prawną (np. fundacje, stowarzyszenia zarejestrowane, uczniowskie kluby sportowe, stowarzyszenia kultury fizycznej, organizacje społeczno-zawodowe rolników), </a:t>
            </a:r>
            <a:r>
              <a:rPr lang="pl-PL" sz="2000" b="1" dirty="0"/>
              <a:t>z wyłączeniem</a:t>
            </a:r>
            <a:r>
              <a:rPr lang="pl-PL" sz="2000" dirty="0"/>
              <a:t> </a:t>
            </a:r>
            <a:r>
              <a:rPr lang="pl-PL" sz="2000" b="1" dirty="0"/>
              <a:t>fundacji skarbu państwa i ich oddziałów, fundacji utworzonych przez partie polityczne, stowarzyszeń samorządów lokalnych, Lokalnych Grup Działania i Lokalnych Grup Rybackich, Lokalnych Organizacji Turystycznych, związków stowarzyszeń,</a:t>
            </a:r>
            <a:endParaRPr lang="pl-PL" sz="2000" dirty="0"/>
          </a:p>
          <a:p>
            <a:pPr>
              <a:defRPr/>
            </a:pPr>
            <a:r>
              <a:rPr lang="pl-PL" sz="2000" b="1" dirty="0"/>
              <a:t>zarejestrowane w ewidencji prowadzonej przez starostę stowarzyszenia zwykłe,</a:t>
            </a:r>
            <a:endParaRPr lang="pl-PL" sz="2000" dirty="0"/>
          </a:p>
          <a:p>
            <a:pPr>
              <a:defRPr/>
            </a:pPr>
            <a:r>
              <a:rPr lang="pl-PL" sz="2000" b="1" dirty="0"/>
              <a:t>oddziały terenowe organizacji pozarządowych posiadających osobowość prawną,</a:t>
            </a:r>
            <a:endParaRPr lang="pl-PL" sz="2000" dirty="0"/>
          </a:p>
          <a:p>
            <a:pPr>
              <a:defRPr/>
            </a:pPr>
            <a:endParaRPr lang="pl-PL" sz="2000" b="1" dirty="0"/>
          </a:p>
          <a:p>
            <a:pPr marL="0" indent="0">
              <a:buFont typeface="Arial" charset="0"/>
              <a:buNone/>
              <a:defRPr/>
            </a:pPr>
            <a:endParaRPr lang="pl-PL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15200" cy="8382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altLang="pl-PL" sz="2700" b="1" dirty="0"/>
              <a:t>Kto może ubiegać się o dotację? </a:t>
            </a:r>
            <a:endParaRPr lang="pl-PL" altLang="pl-PL" sz="2700" b="1" dirty="0">
              <a:latin typeface="+mn-lt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233488"/>
            <a:ext cx="8569325" cy="52197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pl-PL" sz="1800" b="1" dirty="0"/>
              <a:t>grupy nieformalne</a:t>
            </a:r>
            <a:r>
              <a:rPr lang="pl-PL" sz="1800" dirty="0"/>
              <a:t> (w tym stowarzyszenia zwykłe niezarejestrowane, oddziały terenowe organizacji nieposiadające osobowości prawnej)</a:t>
            </a:r>
            <a:r>
              <a:rPr lang="pl-PL" sz="1800" b="1" dirty="0"/>
              <a:t>, w których imieniu wniosek złoży organizacja pozarządowa</a:t>
            </a:r>
            <a:r>
              <a:rPr lang="pl-PL" sz="1800" dirty="0"/>
              <a:t> (jak wyżej) lub Lokalne Grupy Działania, Lokalne Grupy Rybackie i Lokalne Organizacje Turystyczne.</a:t>
            </a:r>
          </a:p>
          <a:p>
            <a:pPr>
              <a:defRPr/>
            </a:pPr>
            <a:r>
              <a:rPr lang="pl-PL" sz="1800" b="1" dirty="0"/>
              <a:t>grupy nieformalne, występujące z wnioskiem samodzielnie</a:t>
            </a:r>
            <a:r>
              <a:rPr lang="pl-PL" sz="1800" dirty="0"/>
              <a:t>, jako tzw. </a:t>
            </a:r>
            <a:r>
              <a:rPr lang="pl-PL" sz="1800" b="1" dirty="0"/>
              <a:t>Inicjatywa Działaj Lokalnie. </a:t>
            </a:r>
            <a:r>
              <a:rPr lang="pl-PL" sz="1800" dirty="0"/>
              <a:t>Inicjatywa Działaj Lokalnie to forma dofinansowania projektów realizowanych przez nieformalną grupę mieszkańców we współpracy z Ośrodkiem Działaj Lokalnie. Stowarzyszenie Kuźnia Inicjatyw Lokalnych w Lisewie zastrzega sobie realizację inicjatyw DL w łącznej liczbie 2 projektów!!.</a:t>
            </a:r>
          </a:p>
          <a:p>
            <a:pPr>
              <a:defRPr/>
            </a:pPr>
            <a:endParaRPr lang="pl-PL" sz="1800" b="1" dirty="0"/>
          </a:p>
          <a:p>
            <a:pPr marL="0" indent="0">
              <a:buFont typeface="Arial" charset="0"/>
              <a:buNone/>
              <a:defRPr/>
            </a:pPr>
            <a:r>
              <a:rPr lang="pl-PL" sz="1800" dirty="0"/>
              <a:t>Udziału w konkursie nie mogą brać:</a:t>
            </a:r>
          </a:p>
          <a:p>
            <a:pPr>
              <a:defRPr/>
            </a:pPr>
            <a:r>
              <a:rPr lang="pl-PL" sz="1800" dirty="0"/>
              <a:t>wymienione wyżej organizacje będące w likwidacji,</a:t>
            </a:r>
          </a:p>
          <a:p>
            <a:pPr>
              <a:defRPr/>
            </a:pPr>
            <a:r>
              <a:rPr lang="pl-PL" sz="1800" dirty="0"/>
              <a:t>organizacje/instytucje niewymienione powyżej.</a:t>
            </a:r>
          </a:p>
          <a:p>
            <a:pPr marL="0" indent="0">
              <a:buFont typeface="Arial" charset="0"/>
              <a:buNone/>
              <a:defRPr/>
            </a:pPr>
            <a:endParaRPr lang="pl-PL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_DL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motyw_DL</Template>
  <TotalTime>2285</TotalTime>
  <Words>1350</Words>
  <Application>Microsoft Office PowerPoint</Application>
  <PresentationFormat>Pokaz na ekranie (4:3)</PresentationFormat>
  <Paragraphs>115</Paragraphs>
  <Slides>23</Slides>
  <Notes>19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23</vt:i4>
      </vt:variant>
    </vt:vector>
  </HeadingPairs>
  <TitlesOfParts>
    <vt:vector size="29" baseType="lpstr">
      <vt:lpstr>Arial</vt:lpstr>
      <vt:lpstr>Calibri</vt:lpstr>
      <vt:lpstr>Trebuchet MS</vt:lpstr>
      <vt:lpstr>motyw_DL</vt:lpstr>
      <vt:lpstr>1_Projekt niestandardowy</vt:lpstr>
      <vt:lpstr>Projekt niestandardowy</vt:lpstr>
      <vt:lpstr>Spotkanie informacyjne dla wnioskodawców - potencjalnych grantobiorców Programu „Działaj Lokalnie”</vt:lpstr>
      <vt:lpstr>Prezentacja programu PowerPoint</vt:lpstr>
      <vt:lpstr>Cel Programu</vt:lpstr>
      <vt:lpstr>IDEA PROGRAMU</vt:lpstr>
      <vt:lpstr>ZASADY UDZIAŁU W PROGRAMIE</vt:lpstr>
      <vt:lpstr>W ramach konkursu wsparte mogą być projekty, które:</vt:lpstr>
      <vt:lpstr>W ramach konkursu wsparte mogą być projekty, które:</vt:lpstr>
      <vt:lpstr>Kto może ubiegać się o dotację? </vt:lpstr>
      <vt:lpstr>Kto może ubiegać się o dotację? </vt:lpstr>
      <vt:lpstr>Kto może ubiegać się o dotację? </vt:lpstr>
      <vt:lpstr>Inne ważne informacje:</vt:lpstr>
      <vt:lpstr>Prezentacja programu PowerPoint</vt:lpstr>
      <vt:lpstr>FORMULARZ WNIOSKU</vt:lpstr>
      <vt:lpstr>Złożone wnioski będą oceniane pod względem formalnym </vt:lpstr>
      <vt:lpstr>Złożone wnioski będą oceniane pod względem formalnym </vt:lpstr>
      <vt:lpstr>Prezentacja programu PowerPoint</vt:lpstr>
      <vt:lpstr>Kryteria merytoryczne: </vt:lpstr>
      <vt:lpstr>Kryteria merytoryczne: </vt:lpstr>
      <vt:lpstr>DODATKOWE MOŻLIWOŚCI DLA UCZESTNIKÓW PROGRAMU</vt:lpstr>
      <vt:lpstr>Konkurs „Opowiedz…”</vt:lpstr>
      <vt:lpstr>Konkurs „Opowiedz…”</vt:lpstr>
      <vt:lpstr>Lokalna kategoria konkursu „Dobroczyńca Roku”</vt:lpstr>
      <vt:lpstr>DZIĘKUJEMY ZA UWAGĘ  I ZAPRASZAMY DO DYSKUSJI</vt:lpstr>
    </vt:vector>
  </TitlesOfParts>
  <Company>arfp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Doświadczenia ubiegłorocznych kandydatów na LOG z realizacji lokalnego konkursu grantowego</dc:title>
  <dc:creator>Paweł Zań</dc:creator>
  <cp:lastModifiedBy>Monika Kuźnia</cp:lastModifiedBy>
  <cp:revision>99</cp:revision>
  <cp:lastPrinted>2015-03-13T13:27:06Z</cp:lastPrinted>
  <dcterms:created xsi:type="dcterms:W3CDTF">2005-12-09T15:05:42Z</dcterms:created>
  <dcterms:modified xsi:type="dcterms:W3CDTF">2021-06-21T15:37:09Z</dcterms:modified>
</cp:coreProperties>
</file>