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8" d="100"/>
          <a:sy n="78" d="100"/>
        </p:scale>
        <p:origin x="-114" y="-7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Zeszyt1"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Mariola\Desktop\Plan\opracowanie_ankiet.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Mariola\Desktop\Plan\opracowanie_ankiet.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Mariola\Desktop\Plan\opracowanie_ankiet.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C:\Users\Mariola\Desktop\Plan\opracowanie_ankiet.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C:\Users\Mariola\Desktop\Plan\opracowanie_ankiet.xlsx"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C:\Users\Mariola\Desktop\Plan\opracowanie_ankiet.xlsx" TargetMode="Externa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file:///C:\Users\Mariola\Desktop\Plan\opracowanie_ankiet.xlsx" TargetMode="Externa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C:\Users\Mariola\Desktop\Plan\opracowanie_anki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Times" panose="02020603050405020304" pitchFamily="18" charset="0"/>
                <a:ea typeface="+mn-ea"/>
                <a:cs typeface="+mn-cs"/>
              </a:defRPr>
            </a:pPr>
            <a:r>
              <a:rPr lang="pl-PL" sz="1400"/>
              <a:t>Wiek ankietowanych</a:t>
            </a:r>
          </a:p>
        </c:rich>
      </c:tx>
      <c:layout>
        <c:manualLayout>
          <c:xMode val="edge"/>
          <c:yMode val="edge"/>
          <c:x val="2.3314902353621571E-2"/>
          <c:y val="1.0712840356279188E-2"/>
        </c:manualLayout>
      </c:layout>
      <c:overlay val="0"/>
      <c:spPr>
        <a:noFill/>
        <a:ln>
          <a:noFill/>
        </a:ln>
        <a:effectLst/>
      </c:spPr>
    </c:title>
    <c:autoTitleDeleted val="0"/>
    <c:plotArea>
      <c:layout/>
      <c:pie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xmlns:c16r2="http://schemas.microsoft.com/office/drawing/2015/06/chart">
              <c:ext xmlns:c16="http://schemas.microsoft.com/office/drawing/2014/chart" uri="{C3380CC4-5D6E-409C-BE32-E72D297353CC}">
                <c16:uniqueId val="{00000001-C0E0-4548-9C97-9713C3A45A81}"/>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xmlns:c16r2="http://schemas.microsoft.com/office/drawing/2015/06/chart">
              <c:ext xmlns:c16="http://schemas.microsoft.com/office/drawing/2014/chart" uri="{C3380CC4-5D6E-409C-BE32-E72D297353CC}">
                <c16:uniqueId val="{00000003-C0E0-4548-9C97-9713C3A45A81}"/>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xmlns:c16r2="http://schemas.microsoft.com/office/drawing/2015/06/chart">
              <c:ext xmlns:c16="http://schemas.microsoft.com/office/drawing/2014/chart" uri="{C3380CC4-5D6E-409C-BE32-E72D297353CC}">
                <c16:uniqueId val="{00000005-C0E0-4548-9C97-9713C3A45A81}"/>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xmlns:c16r2="http://schemas.microsoft.com/office/drawing/2015/06/chart">
              <c:ext xmlns:c16="http://schemas.microsoft.com/office/drawing/2014/chart" uri="{C3380CC4-5D6E-409C-BE32-E72D297353CC}">
                <c16:uniqueId val="{00000007-C0E0-4548-9C97-9713C3A45A81}"/>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xmlns:c16r2="http://schemas.microsoft.com/office/drawing/2015/06/chart">
              <c:ext xmlns:c16="http://schemas.microsoft.com/office/drawing/2014/chart" uri="{C3380CC4-5D6E-409C-BE32-E72D297353CC}">
                <c16:uniqueId val="{00000009-C0E0-4548-9C97-9713C3A45A81}"/>
              </c:ext>
            </c:extLst>
          </c:dPt>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lt1"/>
                    </a:solidFill>
                    <a:latin typeface="+mn-lt"/>
                    <a:ea typeface="+mn-ea"/>
                    <a:cs typeface="+mn-cs"/>
                  </a:defRPr>
                </a:pPr>
                <a:endParaRPr lang="pl-PL"/>
              </a:p>
            </c:txPr>
            <c:dLblPos val="inEnd"/>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Arkusz1!$A$2:$A$6</c:f>
              <c:strCache>
                <c:ptCount val="5"/>
                <c:pt idx="0">
                  <c:v>do 18 roku życia</c:v>
                </c:pt>
                <c:pt idx="1">
                  <c:v>19-25 lat</c:v>
                </c:pt>
                <c:pt idx="2">
                  <c:v>26-45 lat</c:v>
                </c:pt>
                <c:pt idx="3">
                  <c:v>46-60 lat</c:v>
                </c:pt>
                <c:pt idx="4">
                  <c:v>61 lat i więcej</c:v>
                </c:pt>
              </c:strCache>
            </c:strRef>
          </c:cat>
          <c:val>
            <c:numRef>
              <c:f>Arkusz1!$B$2:$B$6</c:f>
              <c:numCache>
                <c:formatCode>General</c:formatCode>
                <c:ptCount val="5"/>
                <c:pt idx="0">
                  <c:v>3</c:v>
                </c:pt>
                <c:pt idx="1">
                  <c:v>8</c:v>
                </c:pt>
                <c:pt idx="2">
                  <c:v>19</c:v>
                </c:pt>
                <c:pt idx="3">
                  <c:v>15</c:v>
                </c:pt>
                <c:pt idx="4">
                  <c:v>10</c:v>
                </c:pt>
              </c:numCache>
            </c:numRef>
          </c:val>
          <c:extLst xmlns:c16r2="http://schemas.microsoft.com/office/drawing/2015/06/chart">
            <c:ext xmlns:c16="http://schemas.microsoft.com/office/drawing/2014/chart" uri="{C3380CC4-5D6E-409C-BE32-E72D297353CC}">
              <c16:uniqueId val="{0000000A-C0E0-4548-9C97-9713C3A45A81}"/>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1.8941469569301199E-2"/>
          <c:y val="5.0188985878384204E-2"/>
          <c:w val="0.72199775749098283"/>
          <c:h val="0.1092152683237326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pl-PL"/>
        </a:p>
      </c:txPr>
    </c:legend>
    <c:plotVisOnly val="1"/>
    <c:dispBlanksAs val="gap"/>
    <c:showDLblsOverMax val="0"/>
  </c:chart>
  <c:spPr>
    <a:noFill/>
    <a:ln>
      <a:noFill/>
    </a:ln>
    <a:effectLst/>
  </c:spPr>
  <c:txPr>
    <a:bodyPr/>
    <a:lstStyle/>
    <a:p>
      <a:pPr>
        <a:defRPr/>
      </a:pPr>
      <a:endParaRPr lang="pl-P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pl-PL"/>
              <a:t>Status ankietowanych</a:t>
            </a:r>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2008-4FC7-ADEE-1B5700DD26D3}"/>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2008-4FC7-ADEE-1B5700DD26D3}"/>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2008-4FC7-ADEE-1B5700DD26D3}"/>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2008-4FC7-ADEE-1B5700DD26D3}"/>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2008-4FC7-ADEE-1B5700DD26D3}"/>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2008-4FC7-ADEE-1B5700DD26D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pl-PL"/>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Arkusz1!$A$24:$A$29</c:f>
              <c:strCache>
                <c:ptCount val="6"/>
                <c:pt idx="0">
                  <c:v>emeryci/renciści</c:v>
                </c:pt>
                <c:pt idx="1">
                  <c:v>osoby bezrobotne</c:v>
                </c:pt>
                <c:pt idx="2">
                  <c:v>osoby pracujące</c:v>
                </c:pt>
                <c:pt idx="3">
                  <c:v>przedsiębiorcy</c:v>
                </c:pt>
                <c:pt idx="4">
                  <c:v>rolnicy</c:v>
                </c:pt>
                <c:pt idx="5">
                  <c:v>stdenci/uczniowie</c:v>
                </c:pt>
              </c:strCache>
            </c:strRef>
          </c:cat>
          <c:val>
            <c:numRef>
              <c:f>Arkusz1!$B$24:$B$29</c:f>
              <c:numCache>
                <c:formatCode>General</c:formatCode>
                <c:ptCount val="6"/>
                <c:pt idx="0">
                  <c:v>10</c:v>
                </c:pt>
                <c:pt idx="1">
                  <c:v>5</c:v>
                </c:pt>
                <c:pt idx="2">
                  <c:v>15</c:v>
                </c:pt>
                <c:pt idx="3">
                  <c:v>2</c:v>
                </c:pt>
                <c:pt idx="4">
                  <c:v>15</c:v>
                </c:pt>
                <c:pt idx="5">
                  <c:v>8</c:v>
                </c:pt>
              </c:numCache>
            </c:numRef>
          </c:val>
          <c:extLst xmlns:c16r2="http://schemas.microsoft.com/office/drawing/2015/06/chart">
            <c:ext xmlns:c16="http://schemas.microsoft.com/office/drawing/2014/chart" uri="{C3380CC4-5D6E-409C-BE32-E72D297353CC}">
              <c16:uniqueId val="{0000000C-2008-4FC7-ADEE-1B5700DD26D3}"/>
            </c:ext>
          </c:extLst>
        </c:ser>
        <c:dLbls>
          <c:dLblPos val="outEnd"/>
          <c:showLegendKey val="0"/>
          <c:showVal val="1"/>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a:pPr>
      <a:endParaRPr lang="pl-P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10800000" scaled="1"/>
              <a:tileRect/>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pl-PL"/>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Arkusz1!$A$32:$A$35</c:f>
              <c:strCache>
                <c:ptCount val="4"/>
                <c:pt idx="0">
                  <c:v>miejsce spotkań mieszkańców (zebrania wiejskie, spotkania integracyjne np. dzień kobiet, dzień dziecka),</c:v>
                </c:pt>
                <c:pt idx="1">
                  <c:v>lokal na wynajem w celu organizacji prywatnych (rodzinnych) imprez okolicznościowych</c:v>
                </c:pt>
                <c:pt idx="2">
                  <c:v>organizacja wydarzeń kulturalnych (warsztaty, szkolenia, imprezy kulturalne, sportowe)</c:v>
                </c:pt>
                <c:pt idx="3">
                  <c:v>miejsce realizacji projektów organizacji i grup społecznych np. stowarzyszenie „Działamy Razem”</c:v>
                </c:pt>
              </c:strCache>
            </c:strRef>
          </c:cat>
          <c:val>
            <c:numRef>
              <c:f>Arkusz1!$B$32:$B$35</c:f>
              <c:numCache>
                <c:formatCode>General</c:formatCode>
                <c:ptCount val="4"/>
                <c:pt idx="0">
                  <c:v>49</c:v>
                </c:pt>
                <c:pt idx="1">
                  <c:v>46</c:v>
                </c:pt>
                <c:pt idx="2">
                  <c:v>38</c:v>
                </c:pt>
                <c:pt idx="3">
                  <c:v>11</c:v>
                </c:pt>
              </c:numCache>
            </c:numRef>
          </c:val>
          <c:extLst xmlns:c16r2="http://schemas.microsoft.com/office/drawing/2015/06/chart">
            <c:ext xmlns:c16="http://schemas.microsoft.com/office/drawing/2014/chart" uri="{C3380CC4-5D6E-409C-BE32-E72D297353CC}">
              <c16:uniqueId val="{00000000-4107-41DF-A8BB-1FC874A93CA9}"/>
            </c:ext>
          </c:extLst>
        </c:ser>
        <c:dLbls>
          <c:dLblPos val="inEnd"/>
          <c:showLegendKey val="0"/>
          <c:showVal val="1"/>
          <c:showCatName val="0"/>
          <c:showSerName val="0"/>
          <c:showPercent val="0"/>
          <c:showBubbleSize val="0"/>
        </c:dLbls>
        <c:gapWidth val="326"/>
        <c:overlap val="-58"/>
        <c:axId val="31410048"/>
        <c:axId val="31429376"/>
      </c:barChart>
      <c:catAx>
        <c:axId val="31410048"/>
        <c:scaling>
          <c:orientation val="minMax"/>
        </c:scaling>
        <c:delete val="0"/>
        <c:axPos val="l"/>
        <c:numFmt formatCode="General" sourceLinked="1"/>
        <c:majorTickMark val="none"/>
        <c:minorTickMark val="none"/>
        <c:tickLblPos val="nextTo"/>
        <c:spPr>
          <a:noFill/>
          <a:ln w="19050" cap="flat" cmpd="sng" algn="ctr">
            <a:solidFill>
              <a:schemeClr val="tx1">
                <a:lumMod val="15000"/>
                <a:lumOff val="85000"/>
              </a:schemeClr>
            </a:solidFill>
            <a:round/>
            <a:headEnd type="none" w="sm" len="sm"/>
            <a:tailEnd type="none" w="sm" len="sm"/>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pl-PL"/>
          </a:p>
        </c:txPr>
        <c:crossAx val="31429376"/>
        <c:crosses val="autoZero"/>
        <c:auto val="1"/>
        <c:lblAlgn val="ctr"/>
        <c:lblOffset val="100"/>
        <c:noMultiLvlLbl val="0"/>
      </c:catAx>
      <c:valAx>
        <c:axId val="31429376"/>
        <c:scaling>
          <c:orientation val="minMax"/>
        </c:scaling>
        <c:delete val="0"/>
        <c:axPos val="b"/>
        <c:majorGridlines>
          <c:spPr>
            <a:ln w="9525" cap="flat" cmpd="sng" algn="ctr">
              <a:gradFill>
                <a:gsLst>
                  <a:gs pos="99000">
                    <a:schemeClr val="tx1">
                      <a:lumMod val="25000"/>
                      <a:lumOff val="75000"/>
                    </a:schemeClr>
                  </a:gs>
                  <a:gs pos="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l-PL"/>
          </a:p>
        </c:txPr>
        <c:crossAx val="31410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pl-PL"/>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pl-PL" sz="1200"/>
              <a:t>Działka 108/3 ma powierzchnię 0,3001 ha,  proszę więc wskazać, co mogłoby się jeszcze na niej znaleźć, aby służyło mieszkańcom sołectwa Bogusławki i okolicznych wsi?</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pl-P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Arkusz1!$A$39:$A$48</c:f>
              <c:strCache>
                <c:ptCount val="10"/>
                <c:pt idx="0">
                  <c:v>plac zabaw</c:v>
                </c:pt>
                <c:pt idx="1">
                  <c:v>parking</c:v>
                </c:pt>
                <c:pt idx="2">
                  <c:v>mała architektura np. altana, miejsce na grilla</c:v>
                </c:pt>
                <c:pt idx="3">
                  <c:v>siłownia zewnętrzna</c:v>
                </c:pt>
                <c:pt idx="4">
                  <c:v>zieleń (trawa, kwiaty, krzewy, drzewa)</c:v>
                </c:pt>
                <c:pt idx="5">
                  <c:v>ogrodzenie terenu świetlicy i infrastruktury wokół świetlicy</c:v>
                </c:pt>
                <c:pt idx="6">
                  <c:v>ławki i kosze na śmieci</c:v>
                </c:pt>
                <c:pt idx="7">
                  <c:v>oświetlenie</c:v>
                </c:pt>
                <c:pt idx="8">
                  <c:v>stojak na rowery</c:v>
                </c:pt>
                <c:pt idx="9">
                  <c:v>boisko sportowe np.do piłki nożnej lub siatkówki/koszykówki</c:v>
                </c:pt>
              </c:strCache>
            </c:strRef>
          </c:cat>
          <c:val>
            <c:numRef>
              <c:f>Arkusz1!$B$39:$B$48</c:f>
              <c:numCache>
                <c:formatCode>General</c:formatCode>
                <c:ptCount val="10"/>
                <c:pt idx="0">
                  <c:v>43</c:v>
                </c:pt>
                <c:pt idx="1">
                  <c:v>39</c:v>
                </c:pt>
                <c:pt idx="2">
                  <c:v>30</c:v>
                </c:pt>
                <c:pt idx="3">
                  <c:v>27</c:v>
                </c:pt>
                <c:pt idx="4">
                  <c:v>34</c:v>
                </c:pt>
                <c:pt idx="5">
                  <c:v>37</c:v>
                </c:pt>
                <c:pt idx="6">
                  <c:v>38</c:v>
                </c:pt>
                <c:pt idx="7">
                  <c:v>37</c:v>
                </c:pt>
                <c:pt idx="8">
                  <c:v>1</c:v>
                </c:pt>
                <c:pt idx="9">
                  <c:v>8</c:v>
                </c:pt>
              </c:numCache>
            </c:numRef>
          </c:val>
          <c:extLst xmlns:c16r2="http://schemas.microsoft.com/office/drawing/2015/06/chart">
            <c:ext xmlns:c16="http://schemas.microsoft.com/office/drawing/2014/chart" uri="{C3380CC4-5D6E-409C-BE32-E72D297353CC}">
              <c16:uniqueId val="{00000000-13B9-41EB-B7E8-BD3B23B8EC27}"/>
            </c:ext>
          </c:extLst>
        </c:ser>
        <c:dLbls>
          <c:showLegendKey val="0"/>
          <c:showVal val="0"/>
          <c:showCatName val="0"/>
          <c:showSerName val="0"/>
          <c:showPercent val="0"/>
          <c:showBubbleSize val="0"/>
        </c:dLbls>
        <c:gapWidth val="182"/>
        <c:axId val="31475968"/>
        <c:axId val="31494144"/>
      </c:barChart>
      <c:catAx>
        <c:axId val="314759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pl-PL"/>
          </a:p>
        </c:txPr>
        <c:crossAx val="31494144"/>
        <c:crosses val="autoZero"/>
        <c:auto val="1"/>
        <c:lblAlgn val="ctr"/>
        <c:lblOffset val="100"/>
        <c:noMultiLvlLbl val="0"/>
      </c:catAx>
      <c:valAx>
        <c:axId val="3149414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pl-PL"/>
          </a:p>
        </c:txPr>
        <c:crossAx val="31475968"/>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pl-PL"/>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028D-45AF-B0E8-E7FAF2875F2C}"/>
              </c:ext>
            </c:extLst>
          </c:dPt>
          <c:dPt>
            <c:idx val="1"/>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028D-45AF-B0E8-E7FAF2875F2C}"/>
              </c:ext>
            </c:extLst>
          </c:dPt>
          <c:dPt>
            <c:idx val="2"/>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028D-45AF-B0E8-E7FAF2875F2C}"/>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pl-PL"/>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Arkusz1!$A$51:$A$53</c:f>
              <c:strCache>
                <c:ptCount val="3"/>
                <c:pt idx="0">
                  <c:v>budynek modułowy (zamontowany kontener np. jak w Kiełbasinie)</c:v>
                </c:pt>
                <c:pt idx="1">
                  <c:v>budynek murowany z dachem dwuspadowym</c:v>
                </c:pt>
                <c:pt idx="2">
                  <c:v>budynek szkieletowy / drewniany</c:v>
                </c:pt>
              </c:strCache>
            </c:strRef>
          </c:cat>
          <c:val>
            <c:numRef>
              <c:f>Arkusz1!$B$51:$B$53</c:f>
              <c:numCache>
                <c:formatCode>General</c:formatCode>
                <c:ptCount val="3"/>
                <c:pt idx="0">
                  <c:v>5</c:v>
                </c:pt>
                <c:pt idx="1">
                  <c:v>47</c:v>
                </c:pt>
                <c:pt idx="2">
                  <c:v>1</c:v>
                </c:pt>
              </c:numCache>
            </c:numRef>
          </c:val>
          <c:extLst xmlns:c16r2="http://schemas.microsoft.com/office/drawing/2015/06/chart">
            <c:ext xmlns:c16="http://schemas.microsoft.com/office/drawing/2014/chart" uri="{C3380CC4-5D6E-409C-BE32-E72D297353CC}">
              <c16:uniqueId val="{00000006-028D-45AF-B0E8-E7FAF2875F2C}"/>
            </c:ext>
          </c:extLst>
        </c:ser>
        <c:dLbls>
          <c:dLblPos val="ctr"/>
          <c:showLegendKey val="0"/>
          <c:showVal val="0"/>
          <c:showCatName val="0"/>
          <c:showSerName val="0"/>
          <c:showPercent val="1"/>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a:pPr>
      <a:endParaRPr lang="pl-PL"/>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pl-PL"/>
              <a:t>Jakie pomieszczenia powinny znajdować się w planowanej świetlicy wiejskiej?</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pl-P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Arkusz1!$A$65:$A$71</c:f>
              <c:strCache>
                <c:ptCount val="7"/>
                <c:pt idx="0">
                  <c:v>sala główna</c:v>
                </c:pt>
                <c:pt idx="1">
                  <c:v>kuchnia</c:v>
                </c:pt>
                <c:pt idx="2">
                  <c:v>toalety</c:v>
                </c:pt>
                <c:pt idx="3">
                  <c:v>zaplecze gospodarcze</c:v>
                </c:pt>
                <c:pt idx="4">
                  <c:v>kotłownia</c:v>
                </c:pt>
                <c:pt idx="5">
                  <c:v>magazynek do przechowywania sprzętu</c:v>
                </c:pt>
                <c:pt idx="6">
                  <c:v>pomieszczenie chłodnicze</c:v>
                </c:pt>
              </c:strCache>
            </c:strRef>
          </c:cat>
          <c:val>
            <c:numRef>
              <c:f>Arkusz1!$B$65:$B$71</c:f>
              <c:numCache>
                <c:formatCode>General</c:formatCode>
                <c:ptCount val="7"/>
                <c:pt idx="0">
                  <c:v>50</c:v>
                </c:pt>
                <c:pt idx="1">
                  <c:v>47</c:v>
                </c:pt>
                <c:pt idx="2">
                  <c:v>46</c:v>
                </c:pt>
                <c:pt idx="3">
                  <c:v>36</c:v>
                </c:pt>
                <c:pt idx="4">
                  <c:v>32</c:v>
                </c:pt>
                <c:pt idx="5">
                  <c:v>34</c:v>
                </c:pt>
                <c:pt idx="6">
                  <c:v>5</c:v>
                </c:pt>
              </c:numCache>
            </c:numRef>
          </c:val>
          <c:extLst xmlns:c16r2="http://schemas.microsoft.com/office/drawing/2015/06/chart">
            <c:ext xmlns:c16="http://schemas.microsoft.com/office/drawing/2014/chart" uri="{C3380CC4-5D6E-409C-BE32-E72D297353CC}">
              <c16:uniqueId val="{00000000-E3A4-4E58-BB7F-EA492252B870}"/>
            </c:ext>
          </c:extLst>
        </c:ser>
        <c:dLbls>
          <c:showLegendKey val="0"/>
          <c:showVal val="0"/>
          <c:showCatName val="0"/>
          <c:showSerName val="0"/>
          <c:showPercent val="0"/>
          <c:showBubbleSize val="0"/>
        </c:dLbls>
        <c:gapWidth val="182"/>
        <c:axId val="30452736"/>
        <c:axId val="30466816"/>
      </c:barChart>
      <c:catAx>
        <c:axId val="304527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pl-PL"/>
          </a:p>
        </c:txPr>
        <c:crossAx val="30466816"/>
        <c:crosses val="autoZero"/>
        <c:auto val="1"/>
        <c:lblAlgn val="ctr"/>
        <c:lblOffset val="100"/>
        <c:noMultiLvlLbl val="0"/>
      </c:catAx>
      <c:valAx>
        <c:axId val="304668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pl-PL"/>
          </a:p>
        </c:txPr>
        <c:crossAx val="30452736"/>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pl-PL"/>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pl-PL" sz="1200" b="1" dirty="0"/>
              <a:t>Pytanie 7.  Jakie Pani / Pana zdaniem zajęcia / wydarzenia powinny być organizowane w świetlicy czy wokół świetlicy dla dzieci i młodzieży?"</a:t>
            </a:r>
          </a:p>
        </c:rich>
      </c:tx>
      <c:layout/>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pl-P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Arkusz1!$A$76:$A$81</c:f>
              <c:strCache>
                <c:ptCount val="6"/>
                <c:pt idx="0">
                  <c:v>gry podwórkowe</c:v>
                </c:pt>
                <c:pt idx="1">
                  <c:v>mini wypożyczalnia książek / gazet</c:v>
                </c:pt>
                <c:pt idx="2">
                  <c:v>szkolenia</c:v>
                </c:pt>
                <c:pt idx="3">
                  <c:v>zajęcia ruchowe </c:v>
                </c:pt>
                <c:pt idx="4">
                  <c:v>zajęcia hobbystyczne</c:v>
                </c:pt>
                <c:pt idx="5">
                  <c:v>warsztaty</c:v>
                </c:pt>
              </c:strCache>
            </c:strRef>
          </c:cat>
          <c:val>
            <c:numRef>
              <c:f>Arkusz1!$B$76:$B$81</c:f>
              <c:numCache>
                <c:formatCode>General</c:formatCode>
                <c:ptCount val="6"/>
                <c:pt idx="0">
                  <c:v>30</c:v>
                </c:pt>
                <c:pt idx="1">
                  <c:v>18</c:v>
                </c:pt>
                <c:pt idx="2">
                  <c:v>25</c:v>
                </c:pt>
                <c:pt idx="3">
                  <c:v>30</c:v>
                </c:pt>
                <c:pt idx="4">
                  <c:v>16</c:v>
                </c:pt>
                <c:pt idx="5">
                  <c:v>30</c:v>
                </c:pt>
              </c:numCache>
            </c:numRef>
          </c:val>
          <c:extLst xmlns:c16r2="http://schemas.microsoft.com/office/drawing/2015/06/chart">
            <c:ext xmlns:c16="http://schemas.microsoft.com/office/drawing/2014/chart" uri="{C3380CC4-5D6E-409C-BE32-E72D297353CC}">
              <c16:uniqueId val="{00000000-92D2-40E9-A896-7209EFF55894}"/>
            </c:ext>
          </c:extLst>
        </c:ser>
        <c:dLbls>
          <c:showLegendKey val="0"/>
          <c:showVal val="0"/>
          <c:showCatName val="0"/>
          <c:showSerName val="0"/>
          <c:showPercent val="0"/>
          <c:showBubbleSize val="0"/>
        </c:dLbls>
        <c:gapWidth val="219"/>
        <c:overlap val="-27"/>
        <c:axId val="33732480"/>
        <c:axId val="33734016"/>
      </c:barChart>
      <c:catAx>
        <c:axId val="33732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pl-PL"/>
          </a:p>
        </c:txPr>
        <c:crossAx val="33734016"/>
        <c:crosses val="autoZero"/>
        <c:auto val="1"/>
        <c:lblAlgn val="ctr"/>
        <c:lblOffset val="100"/>
        <c:noMultiLvlLbl val="0"/>
      </c:catAx>
      <c:valAx>
        <c:axId val="337340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pl-PL"/>
          </a:p>
        </c:txPr>
        <c:crossAx val="3373248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pl-PL"/>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baseline="0">
                <a:solidFill>
                  <a:schemeClr val="dk1">
                    <a:lumMod val="65000"/>
                    <a:lumOff val="35000"/>
                  </a:schemeClr>
                </a:solidFill>
                <a:effectLst/>
                <a:latin typeface="Times New Roman" panose="02020603050405020304" pitchFamily="18" charset="0"/>
                <a:ea typeface="+mn-ea"/>
                <a:cs typeface="Times New Roman" panose="02020603050405020304" pitchFamily="18" charset="0"/>
              </a:defRPr>
            </a:pPr>
            <a:r>
              <a:rPr lang="pl-PL" sz="1400" dirty="0"/>
              <a:t>Pytanie 8. Jakie Pani / Pana zdaniem zajęcia / wydarzenia powinny być organizowane w świetlicy czy wokół świetlicy dla dorosłych i seniorów?</a:t>
            </a:r>
          </a:p>
        </c:rich>
      </c:tx>
      <c:layout/>
      <c:overlay val="0"/>
      <c:spPr>
        <a:noFill/>
        <a:ln>
          <a:noFill/>
        </a:ln>
        <a:effectLst/>
      </c:spPr>
    </c:title>
    <c:autoTitleDeleted val="0"/>
    <c:plotArea>
      <c:layout/>
      <c:barChart>
        <c:barDir val="col"/>
        <c:grouping val="clustered"/>
        <c:varyColors val="0"/>
        <c:ser>
          <c:idx val="0"/>
          <c:order val="0"/>
          <c:spPr>
            <a:gradFill>
              <a:gsLst>
                <a:gs pos="0">
                  <a:schemeClr val="accent6"/>
                </a:gs>
                <a:gs pos="100000">
                  <a:schemeClr val="accent6">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pl-PL"/>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Arkusz1!$A$91:$A$95</c:f>
              <c:strCache>
                <c:ptCount val="5"/>
                <c:pt idx="0">
                  <c:v>mini wypożyczalnia książek / gazet</c:v>
                </c:pt>
                <c:pt idx="1">
                  <c:v>zajęcia hobbystyczne</c:v>
                </c:pt>
                <c:pt idx="2">
                  <c:v>zajęcia ruchowe </c:v>
                </c:pt>
                <c:pt idx="3">
                  <c:v>szkolenia</c:v>
                </c:pt>
                <c:pt idx="4">
                  <c:v>warsztaty kulinarne, rękodzielnicze, inne</c:v>
                </c:pt>
              </c:strCache>
            </c:strRef>
          </c:cat>
          <c:val>
            <c:numRef>
              <c:f>Arkusz1!$B$91:$B$95</c:f>
              <c:numCache>
                <c:formatCode>General</c:formatCode>
                <c:ptCount val="5"/>
                <c:pt idx="0">
                  <c:v>19</c:v>
                </c:pt>
                <c:pt idx="1">
                  <c:v>13</c:v>
                </c:pt>
                <c:pt idx="2">
                  <c:v>28</c:v>
                </c:pt>
                <c:pt idx="3">
                  <c:v>24</c:v>
                </c:pt>
                <c:pt idx="4">
                  <c:v>44</c:v>
                </c:pt>
              </c:numCache>
            </c:numRef>
          </c:val>
          <c:extLst xmlns:c16r2="http://schemas.microsoft.com/office/drawing/2015/06/chart">
            <c:ext xmlns:c16="http://schemas.microsoft.com/office/drawing/2014/chart" uri="{C3380CC4-5D6E-409C-BE32-E72D297353CC}">
              <c16:uniqueId val="{00000000-01D6-4599-9B95-083268E94076}"/>
            </c:ext>
          </c:extLst>
        </c:ser>
        <c:dLbls>
          <c:dLblPos val="inEnd"/>
          <c:showLegendKey val="0"/>
          <c:showVal val="1"/>
          <c:showCatName val="0"/>
          <c:showSerName val="0"/>
          <c:showPercent val="0"/>
          <c:showBubbleSize val="0"/>
        </c:dLbls>
        <c:gapWidth val="41"/>
        <c:axId val="35627776"/>
        <c:axId val="35630464"/>
      </c:barChart>
      <c:catAx>
        <c:axId val="356277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dk1">
                    <a:lumMod val="65000"/>
                    <a:lumOff val="35000"/>
                  </a:schemeClr>
                </a:solidFill>
                <a:effectLst/>
                <a:latin typeface="Times New Roman" panose="02020603050405020304" pitchFamily="18" charset="0"/>
                <a:ea typeface="+mn-ea"/>
                <a:cs typeface="Times New Roman" panose="02020603050405020304" pitchFamily="18" charset="0"/>
              </a:defRPr>
            </a:pPr>
            <a:endParaRPr lang="pl-PL"/>
          </a:p>
        </c:txPr>
        <c:crossAx val="35630464"/>
        <c:crosses val="autoZero"/>
        <c:auto val="1"/>
        <c:lblAlgn val="ctr"/>
        <c:lblOffset val="100"/>
        <c:noMultiLvlLbl val="0"/>
      </c:catAx>
      <c:valAx>
        <c:axId val="35630464"/>
        <c:scaling>
          <c:orientation val="minMax"/>
        </c:scaling>
        <c:delete val="1"/>
        <c:axPos val="l"/>
        <c:numFmt formatCode="General" sourceLinked="1"/>
        <c:majorTickMark val="none"/>
        <c:minorTickMark val="none"/>
        <c:tickLblPos val="nextTo"/>
        <c:crossAx val="35627776"/>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latin typeface="Times New Roman" panose="02020603050405020304" pitchFamily="18" charset="0"/>
          <a:cs typeface="Times New Roman" panose="02020603050405020304" pitchFamily="18" charset="0"/>
        </a:defRPr>
      </a:pPr>
      <a:endParaRPr lang="pl-PL"/>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210F-4093-8AC6-997FDC828CF0}"/>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210F-4093-8AC6-997FDC828CF0}"/>
              </c:ext>
            </c:extLst>
          </c:dPt>
          <c:dPt>
            <c:idx val="2"/>
            <c:bubble3D val="0"/>
            <c:spPr>
              <a:solidFill>
                <a:schemeClr val="accent3"/>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210F-4093-8AC6-997FDC828CF0}"/>
              </c:ext>
            </c:extLst>
          </c:dPt>
          <c:dPt>
            <c:idx val="3"/>
            <c:bubble3D val="0"/>
            <c:spPr>
              <a:solidFill>
                <a:schemeClr val="accent4"/>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210F-4093-8AC6-997FDC828CF0}"/>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pl-PL"/>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Arkusz1!$A$105:$A$108</c:f>
              <c:strCache>
                <c:ptCount val="4"/>
                <c:pt idx="0">
                  <c:v>sobota w godzinach popołudniowych</c:v>
                </c:pt>
                <c:pt idx="1">
                  <c:v>niedziela w godzinach popołudniowych</c:v>
                </c:pt>
                <c:pt idx="2">
                  <c:v>poniedziałek-piątek w godzinach popołudniowych</c:v>
                </c:pt>
                <c:pt idx="3">
                  <c:v>poniedziałek-piątek w godzinach przedpołudniowych</c:v>
                </c:pt>
              </c:strCache>
            </c:strRef>
          </c:cat>
          <c:val>
            <c:numRef>
              <c:f>Arkusz1!$B$105:$B$108</c:f>
              <c:numCache>
                <c:formatCode>General</c:formatCode>
                <c:ptCount val="4"/>
                <c:pt idx="0">
                  <c:v>30</c:v>
                </c:pt>
                <c:pt idx="1">
                  <c:v>18</c:v>
                </c:pt>
                <c:pt idx="2">
                  <c:v>16</c:v>
                </c:pt>
                <c:pt idx="3">
                  <c:v>3</c:v>
                </c:pt>
              </c:numCache>
            </c:numRef>
          </c:val>
          <c:extLst xmlns:c16r2="http://schemas.microsoft.com/office/drawing/2015/06/chart">
            <c:ext xmlns:c16="http://schemas.microsoft.com/office/drawing/2014/chart" uri="{C3380CC4-5D6E-409C-BE32-E72D297353CC}">
              <c16:uniqueId val="{00000008-210F-4093-8AC6-997FDC828CF0}"/>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pl-PL"/>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600">
          <a:latin typeface="Times New Roman" panose="02020603050405020304" pitchFamily="18" charset="0"/>
          <a:cs typeface="Times New Roman" panose="02020603050405020304" pitchFamily="18" charset="0"/>
        </a:defRPr>
      </a:pPr>
      <a:endParaRPr lang="pl-PL"/>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3">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9050" cap="flat" cmpd="sng" algn="ctr">
        <a:solidFill>
          <a:schemeClr val="tx1">
            <a:lumMod val="15000"/>
            <a:lumOff val="85000"/>
          </a:schemeClr>
        </a:solidFill>
        <a:round/>
        <a:headEnd type="none" w="sm" len="sm"/>
        <a:tailEnd type="none" w="sm" len="sm"/>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tileRect/>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tileRect/>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99000">
              <a:schemeClr val="tx1">
                <a:lumMod val="25000"/>
                <a:lumOff val="75000"/>
              </a:schemeClr>
            </a:gs>
            <a:gs pos="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15000"/>
                <a:lumOff val="85000"/>
              </a:schemeClr>
            </a:gs>
            <a:gs pos="0">
              <a:schemeClr val="tx1">
                <a:lumMod val="5000"/>
                <a:lumOff val="9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954B4A48-93F6-4066-8CCD-8CFA84277B87}" type="datetimeFigureOut">
              <a:rPr lang="pl-PL" smtClean="0"/>
              <a:t>2017-06-30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36A6DFF-2CEF-4173-9193-5A4FE0CBF45C}" type="slidenum">
              <a:rPr lang="pl-PL" smtClean="0"/>
              <a:t>‹#›</a:t>
            </a:fld>
            <a:endParaRPr lang="pl-PL"/>
          </a:p>
        </p:txBody>
      </p:sp>
    </p:spTree>
    <p:extLst>
      <p:ext uri="{BB962C8B-B14F-4D97-AF65-F5344CB8AC3E}">
        <p14:creationId xmlns:p14="http://schemas.microsoft.com/office/powerpoint/2010/main" val="38317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54B4A48-93F6-4066-8CCD-8CFA84277B87}" type="datetimeFigureOut">
              <a:rPr lang="pl-PL" smtClean="0"/>
              <a:t>2017-06-30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36A6DFF-2CEF-4173-9193-5A4FE0CBF45C}" type="slidenum">
              <a:rPr lang="pl-PL" smtClean="0"/>
              <a:t>‹#›</a:t>
            </a:fld>
            <a:endParaRPr lang="pl-PL"/>
          </a:p>
        </p:txBody>
      </p:sp>
    </p:spTree>
    <p:extLst>
      <p:ext uri="{BB962C8B-B14F-4D97-AF65-F5344CB8AC3E}">
        <p14:creationId xmlns:p14="http://schemas.microsoft.com/office/powerpoint/2010/main" val="2430918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54B4A48-93F6-4066-8CCD-8CFA84277B87}" type="datetimeFigureOut">
              <a:rPr lang="pl-PL" smtClean="0"/>
              <a:t>2017-06-30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36A6DFF-2CEF-4173-9193-5A4FE0CBF45C}" type="slidenum">
              <a:rPr lang="pl-PL" smtClean="0"/>
              <a:t>‹#›</a:t>
            </a:fld>
            <a:endParaRPr lang="pl-PL"/>
          </a:p>
        </p:txBody>
      </p:sp>
    </p:spTree>
    <p:extLst>
      <p:ext uri="{BB962C8B-B14F-4D97-AF65-F5344CB8AC3E}">
        <p14:creationId xmlns:p14="http://schemas.microsoft.com/office/powerpoint/2010/main" val="2325876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54B4A48-93F6-4066-8CCD-8CFA84277B87}" type="datetimeFigureOut">
              <a:rPr lang="pl-PL" smtClean="0"/>
              <a:t>2017-06-30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36A6DFF-2CEF-4173-9193-5A4FE0CBF45C}" type="slidenum">
              <a:rPr lang="pl-PL" smtClean="0"/>
              <a:t>‹#›</a:t>
            </a:fld>
            <a:endParaRPr lang="pl-PL"/>
          </a:p>
        </p:txBody>
      </p:sp>
    </p:spTree>
    <p:extLst>
      <p:ext uri="{BB962C8B-B14F-4D97-AF65-F5344CB8AC3E}">
        <p14:creationId xmlns:p14="http://schemas.microsoft.com/office/powerpoint/2010/main" val="3803309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p>
            <a:fld id="{954B4A48-93F6-4066-8CCD-8CFA84277B87}" type="datetimeFigureOut">
              <a:rPr lang="pl-PL" smtClean="0"/>
              <a:t>2017-06-30</a:t>
            </a:fld>
            <a:endParaRPr lang="pl-PL"/>
          </a:p>
        </p:txBody>
      </p:sp>
      <p:sp>
        <p:nvSpPr>
          <p:cNvPr id="5" name="Footer Placeholder 4"/>
          <p:cNvSpPr>
            <a:spLocks noGrp="1"/>
          </p:cNvSpPr>
          <p:nvPr>
            <p:ph type="ftr" sz="quarter" idx="11"/>
          </p:nvPr>
        </p:nvSpPr>
        <p:spPr>
          <a:xfrm>
            <a:off x="2182708" y="6272784"/>
            <a:ext cx="6327648" cy="365125"/>
          </a:xfrm>
        </p:spPr>
        <p:txBody>
          <a:bodyPr/>
          <a:lstStyle/>
          <a:p>
            <a:endParaRPr lang="pl-P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36A6DFF-2CEF-4173-9193-5A4FE0CBF45C}" type="slidenum">
              <a:rPr lang="pl-PL" smtClean="0"/>
              <a:t>‹#›</a:t>
            </a:fld>
            <a:endParaRPr lang="pl-PL"/>
          </a:p>
        </p:txBody>
      </p:sp>
    </p:spTree>
    <p:extLst>
      <p:ext uri="{BB962C8B-B14F-4D97-AF65-F5344CB8AC3E}">
        <p14:creationId xmlns:p14="http://schemas.microsoft.com/office/powerpoint/2010/main" val="1058058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54B4A48-93F6-4066-8CCD-8CFA84277B87}" type="datetimeFigureOut">
              <a:rPr lang="pl-PL" smtClean="0"/>
              <a:t>2017-06-30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36A6DFF-2CEF-4173-9193-5A4FE0CBF45C}" type="slidenum">
              <a:rPr lang="pl-PL" smtClean="0"/>
              <a:t>‹#›</a:t>
            </a:fld>
            <a:endParaRPr lang="pl-PL"/>
          </a:p>
        </p:txBody>
      </p:sp>
    </p:spTree>
    <p:extLst>
      <p:ext uri="{BB962C8B-B14F-4D97-AF65-F5344CB8AC3E}">
        <p14:creationId xmlns:p14="http://schemas.microsoft.com/office/powerpoint/2010/main" val="2579121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54B4A48-93F6-4066-8CCD-8CFA84277B87}" type="datetimeFigureOut">
              <a:rPr lang="pl-PL" smtClean="0"/>
              <a:t>2017-06-30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36A6DFF-2CEF-4173-9193-5A4FE0CBF45C}" type="slidenum">
              <a:rPr lang="pl-PL" smtClean="0"/>
              <a:t>‹#›</a:t>
            </a:fld>
            <a:endParaRPr lang="pl-PL"/>
          </a:p>
        </p:txBody>
      </p:sp>
    </p:spTree>
    <p:extLst>
      <p:ext uri="{BB962C8B-B14F-4D97-AF65-F5344CB8AC3E}">
        <p14:creationId xmlns:p14="http://schemas.microsoft.com/office/powerpoint/2010/main" val="5411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954B4A48-93F6-4066-8CCD-8CFA84277B87}" type="datetimeFigureOut">
              <a:rPr lang="pl-PL" smtClean="0"/>
              <a:t>2017-06-30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C36A6DFF-2CEF-4173-9193-5A4FE0CBF45C}" type="slidenum">
              <a:rPr lang="pl-PL" smtClean="0"/>
              <a:t>‹#›</a:t>
            </a:fld>
            <a:endParaRPr lang="pl-PL"/>
          </a:p>
        </p:txBody>
      </p:sp>
    </p:spTree>
    <p:extLst>
      <p:ext uri="{BB962C8B-B14F-4D97-AF65-F5344CB8AC3E}">
        <p14:creationId xmlns:p14="http://schemas.microsoft.com/office/powerpoint/2010/main" val="260744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4B4A48-93F6-4066-8CCD-8CFA84277B87}" type="datetimeFigureOut">
              <a:rPr lang="pl-PL" smtClean="0"/>
              <a:t>2017-06-30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C36A6DFF-2CEF-4173-9193-5A4FE0CBF45C}" type="slidenum">
              <a:rPr lang="pl-PL" smtClean="0"/>
              <a:t>‹#›</a:t>
            </a:fld>
            <a:endParaRPr lang="pl-PL"/>
          </a:p>
        </p:txBody>
      </p:sp>
    </p:spTree>
    <p:extLst>
      <p:ext uri="{BB962C8B-B14F-4D97-AF65-F5344CB8AC3E}">
        <p14:creationId xmlns:p14="http://schemas.microsoft.com/office/powerpoint/2010/main" val="1929867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954B4A48-93F6-4066-8CCD-8CFA84277B87}" type="datetimeFigureOut">
              <a:rPr lang="pl-PL" smtClean="0"/>
              <a:t>2017-06-30</a:t>
            </a:fld>
            <a:endParaRPr lang="pl-PL"/>
          </a:p>
        </p:txBody>
      </p:sp>
      <p:sp>
        <p:nvSpPr>
          <p:cNvPr id="6" name="Footer Placeholder 5"/>
          <p:cNvSpPr>
            <a:spLocks noGrp="1"/>
          </p:cNvSpPr>
          <p:nvPr>
            <p:ph type="ftr" sz="quarter" idx="11"/>
          </p:nvPr>
        </p:nvSpPr>
        <p:spPr/>
        <p:txBody>
          <a:bodyPr/>
          <a:lstStyle/>
          <a:p>
            <a:endParaRPr lang="pl-P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36A6DFF-2CEF-4173-9193-5A4FE0CBF45C}" type="slidenum">
              <a:rPr lang="pl-PL" smtClean="0"/>
              <a:t>‹#›</a:t>
            </a:fld>
            <a:endParaRPr lang="pl-PL"/>
          </a:p>
        </p:txBody>
      </p:sp>
    </p:spTree>
    <p:extLst>
      <p:ext uri="{BB962C8B-B14F-4D97-AF65-F5344CB8AC3E}">
        <p14:creationId xmlns:p14="http://schemas.microsoft.com/office/powerpoint/2010/main" val="1128966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954B4A48-93F6-4066-8CCD-8CFA84277B87}" type="datetimeFigureOut">
              <a:rPr lang="pl-PL" smtClean="0"/>
              <a:t>2017-06-30</a:t>
            </a:fld>
            <a:endParaRPr lang="pl-P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36A6DFF-2CEF-4173-9193-5A4FE0CBF45C}" type="slidenum">
              <a:rPr lang="pl-PL" smtClean="0"/>
              <a:t>‹#›</a:t>
            </a:fld>
            <a:endParaRPr lang="pl-PL"/>
          </a:p>
        </p:txBody>
      </p:sp>
    </p:spTree>
    <p:extLst>
      <p:ext uri="{BB962C8B-B14F-4D97-AF65-F5344CB8AC3E}">
        <p14:creationId xmlns:p14="http://schemas.microsoft.com/office/powerpoint/2010/main" val="701468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54B4A48-93F6-4066-8CCD-8CFA84277B87}" type="datetimeFigureOut">
              <a:rPr lang="pl-PL" smtClean="0"/>
              <a:t>2017-06-30</a:t>
            </a:fld>
            <a:endParaRPr lang="pl-P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pl-P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36A6DFF-2CEF-4173-9193-5A4FE0CBF45C}" type="slidenum">
              <a:rPr lang="pl-PL" smtClean="0"/>
              <a:t>‹#›</a:t>
            </a:fld>
            <a:endParaRPr lang="pl-PL"/>
          </a:p>
        </p:txBody>
      </p:sp>
    </p:spTree>
    <p:extLst>
      <p:ext uri="{BB962C8B-B14F-4D97-AF65-F5344CB8AC3E}">
        <p14:creationId xmlns:p14="http://schemas.microsoft.com/office/powerpoint/2010/main" val="138849386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hyperlink" Target="http://www.gminachelmza.pl/9789,konsultacje-spoleczn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2FD7B92-92AF-4475-BCAC-6BB3749EA1D1}"/>
              </a:ext>
            </a:extLst>
          </p:cNvPr>
          <p:cNvSpPr>
            <a:spLocks noGrp="1"/>
          </p:cNvSpPr>
          <p:nvPr>
            <p:ph type="ctrTitle"/>
          </p:nvPr>
        </p:nvSpPr>
        <p:spPr/>
        <p:txBody>
          <a:bodyPr/>
          <a:lstStyle/>
          <a:p>
            <a:pPr algn="ctr"/>
            <a:r>
              <a:rPr lang="pl-PL" b="1" dirty="0"/>
              <a:t>Raport z badania ankietowego</a:t>
            </a:r>
            <a:endParaRPr lang="pl-PL" dirty="0"/>
          </a:p>
        </p:txBody>
      </p:sp>
      <p:sp>
        <p:nvSpPr>
          <p:cNvPr id="3" name="Podtytuł 2">
            <a:extLst>
              <a:ext uri="{FF2B5EF4-FFF2-40B4-BE49-F238E27FC236}">
                <a16:creationId xmlns:a16="http://schemas.microsoft.com/office/drawing/2014/main" xmlns="" id="{414EE802-41F8-483B-9C9E-C8061057D0EE}"/>
              </a:ext>
            </a:extLst>
          </p:cNvPr>
          <p:cNvSpPr>
            <a:spLocks noGrp="1"/>
          </p:cNvSpPr>
          <p:nvPr>
            <p:ph type="subTitle" idx="1"/>
          </p:nvPr>
        </p:nvSpPr>
        <p:spPr>
          <a:xfrm>
            <a:off x="1735128" y="4289892"/>
            <a:ext cx="7891272" cy="1069848"/>
          </a:xfrm>
        </p:spPr>
        <p:txBody>
          <a:bodyPr>
            <a:normAutofit/>
          </a:bodyPr>
          <a:lstStyle/>
          <a:p>
            <a:pPr algn="ctr"/>
            <a:r>
              <a:rPr lang="pl-PL" sz="2800" dirty="0"/>
              <a:t>Bogusławki, 30 czerwca 2017 roku </a:t>
            </a:r>
          </a:p>
        </p:txBody>
      </p:sp>
      <p:pic>
        <p:nvPicPr>
          <p:cNvPr id="5" name="Obraz 4" descr="C:\Users\Mariola\AppData\Local\Microsoft\Windows\INetCache\Content.Word\herb (002).png">
            <a:extLst>
              <a:ext uri="{FF2B5EF4-FFF2-40B4-BE49-F238E27FC236}">
                <a16:creationId xmlns:a16="http://schemas.microsoft.com/office/drawing/2014/main" xmlns="" id="{FBDD9BE2-00EB-49F5-9DEB-418697A432B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9848" y="5181600"/>
            <a:ext cx="1222778" cy="1391478"/>
          </a:xfrm>
          <a:prstGeom prst="rect">
            <a:avLst/>
          </a:prstGeom>
          <a:noFill/>
          <a:ln>
            <a:noFill/>
          </a:ln>
        </p:spPr>
      </p:pic>
      <p:pic>
        <p:nvPicPr>
          <p:cNvPr id="6" name="Obraz 5">
            <a:extLst>
              <a:ext uri="{FF2B5EF4-FFF2-40B4-BE49-F238E27FC236}">
                <a16:creationId xmlns:a16="http://schemas.microsoft.com/office/drawing/2014/main" xmlns="" id="{7CC72B14-0FCE-4A7F-A876-683AE36AFE53}"/>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8232251" y="5009322"/>
            <a:ext cx="1457738" cy="1517373"/>
          </a:xfrm>
          <a:prstGeom prst="rect">
            <a:avLst/>
          </a:prstGeom>
        </p:spPr>
      </p:pic>
      <p:sp>
        <p:nvSpPr>
          <p:cNvPr id="7" name="Prostokąt 6">
            <a:extLst>
              <a:ext uri="{FF2B5EF4-FFF2-40B4-BE49-F238E27FC236}">
                <a16:creationId xmlns:a16="http://schemas.microsoft.com/office/drawing/2014/main" xmlns="" id="{CFA6258F-BC7D-4434-8151-0C6DA9C0F688}"/>
              </a:ext>
            </a:extLst>
          </p:cNvPr>
          <p:cNvSpPr/>
          <p:nvPr/>
        </p:nvSpPr>
        <p:spPr>
          <a:xfrm>
            <a:off x="2782955" y="5458968"/>
            <a:ext cx="5066749" cy="646331"/>
          </a:xfrm>
          <a:prstGeom prst="rect">
            <a:avLst/>
          </a:prstGeom>
        </p:spPr>
        <p:txBody>
          <a:bodyPr wrap="square">
            <a:spAutoFit/>
          </a:bodyPr>
          <a:lstStyle/>
          <a:p>
            <a:pPr algn="ctr"/>
            <a:r>
              <a:rPr lang="pl-PL" i="1" dirty="0">
                <a:latin typeface="Times New Roman" panose="02020603050405020304" pitchFamily="18" charset="0"/>
                <a:ea typeface="Calibri" panose="020F0502020204030204" pitchFamily="34" charset="0"/>
              </a:rPr>
              <a:t>Badanie ankietowe realizowane w ramach projektu „Dobre konsultacje, dobry plan”</a:t>
            </a:r>
            <a:endParaRPr lang="pl-PL" dirty="0"/>
          </a:p>
        </p:txBody>
      </p:sp>
    </p:spTree>
    <p:extLst>
      <p:ext uri="{BB962C8B-B14F-4D97-AF65-F5344CB8AC3E}">
        <p14:creationId xmlns:p14="http://schemas.microsoft.com/office/powerpoint/2010/main" val="322657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9514A7A-4C48-4F61-83C0-D16A539DFDBA}"/>
              </a:ext>
            </a:extLst>
          </p:cNvPr>
          <p:cNvSpPr>
            <a:spLocks noGrp="1"/>
          </p:cNvSpPr>
          <p:nvPr>
            <p:ph type="title"/>
          </p:nvPr>
        </p:nvSpPr>
        <p:spPr/>
        <p:txBody>
          <a:bodyPr>
            <a:noAutofit/>
          </a:bodyPr>
          <a:lstStyle/>
          <a:p>
            <a:r>
              <a:rPr lang="pl-PL" sz="3600" b="1" dirty="0"/>
              <a:t>Pyt. 7.  Jakie Pani / Pana zdaniem zajęcia / wydarzenia powinny być organizowane w świetlicy czy wokół świetlicy dla dzieci i młodzieży?"</a:t>
            </a:r>
            <a:endParaRPr lang="pl-PL" sz="3600" dirty="0"/>
          </a:p>
        </p:txBody>
      </p:sp>
      <p:graphicFrame>
        <p:nvGraphicFramePr>
          <p:cNvPr id="4" name="Wykres 3">
            <a:extLst>
              <a:ext uri="{FF2B5EF4-FFF2-40B4-BE49-F238E27FC236}">
                <a16:creationId xmlns:a16="http://schemas.microsoft.com/office/drawing/2014/main" xmlns="" id="{80278167-652F-496F-BF24-0803B945B888}"/>
              </a:ext>
            </a:extLst>
          </p:cNvPr>
          <p:cNvGraphicFramePr/>
          <p:nvPr>
            <p:extLst>
              <p:ext uri="{D42A27DB-BD31-4B8C-83A1-F6EECF244321}">
                <p14:modId xmlns:p14="http://schemas.microsoft.com/office/powerpoint/2010/main" val="425540518"/>
              </p:ext>
            </p:extLst>
          </p:nvPr>
        </p:nvGraphicFramePr>
        <p:xfrm>
          <a:off x="967409" y="2266255"/>
          <a:ext cx="10160839" cy="4399589"/>
        </p:xfrm>
        <a:graphic>
          <a:graphicData uri="http://schemas.openxmlformats.org/drawingml/2006/chart">
            <c:chart xmlns:c="http://schemas.openxmlformats.org/drawingml/2006/chart" xmlns:r="http://schemas.openxmlformats.org/officeDocument/2006/relationships" r:id="rId2"/>
          </a:graphicData>
        </a:graphic>
      </p:graphicFrame>
      <p:pic>
        <p:nvPicPr>
          <p:cNvPr id="5" name="Obraz 4">
            <a:extLst>
              <a:ext uri="{FF2B5EF4-FFF2-40B4-BE49-F238E27FC236}">
                <a16:creationId xmlns:a16="http://schemas.microsoft.com/office/drawing/2014/main" xmlns="" id="{AF4522D5-AF11-47B5-ADEB-56DD1D5C8F0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734262" y="0"/>
            <a:ext cx="1457738" cy="1517373"/>
          </a:xfrm>
          <a:prstGeom prst="rect">
            <a:avLst/>
          </a:prstGeom>
        </p:spPr>
      </p:pic>
    </p:spTree>
    <p:extLst>
      <p:ext uri="{BB962C8B-B14F-4D97-AF65-F5344CB8AC3E}">
        <p14:creationId xmlns:p14="http://schemas.microsoft.com/office/powerpoint/2010/main" val="3911111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E0E3638-BB84-48E9-8C1A-4BF8F984C9A8}"/>
              </a:ext>
            </a:extLst>
          </p:cNvPr>
          <p:cNvSpPr>
            <a:spLocks noGrp="1"/>
          </p:cNvSpPr>
          <p:nvPr>
            <p:ph type="title"/>
          </p:nvPr>
        </p:nvSpPr>
        <p:spPr/>
        <p:txBody>
          <a:bodyPr>
            <a:normAutofit/>
          </a:bodyPr>
          <a:lstStyle/>
          <a:p>
            <a:r>
              <a:rPr lang="pl-PL" b="1" dirty="0"/>
              <a:t>Dla dzieci i młodzieży proponowano m.in.:</a:t>
            </a:r>
            <a:endParaRPr lang="pl-PL" dirty="0"/>
          </a:p>
        </p:txBody>
      </p:sp>
      <p:sp>
        <p:nvSpPr>
          <p:cNvPr id="3" name="Symbol zastępczy zawartości 2">
            <a:extLst>
              <a:ext uri="{FF2B5EF4-FFF2-40B4-BE49-F238E27FC236}">
                <a16:creationId xmlns:a16="http://schemas.microsoft.com/office/drawing/2014/main" xmlns="" id="{7F2D1287-6BE7-4263-A1FF-1711D72C2164}"/>
              </a:ext>
            </a:extLst>
          </p:cNvPr>
          <p:cNvSpPr>
            <a:spLocks noGrp="1"/>
          </p:cNvSpPr>
          <p:nvPr>
            <p:ph idx="1"/>
          </p:nvPr>
        </p:nvSpPr>
        <p:spPr>
          <a:xfrm>
            <a:off x="1069848" y="2121408"/>
            <a:ext cx="10058400" cy="4451670"/>
          </a:xfrm>
        </p:spPr>
        <p:txBody>
          <a:bodyPr>
            <a:normAutofit fontScale="92500" lnSpcReduction="20000"/>
          </a:bodyPr>
          <a:lstStyle/>
          <a:p>
            <a:r>
              <a:rPr lang="pl-PL" sz="1800" dirty="0"/>
              <a:t>- czytanie książek dla dzieci np. przez panią Basię Oleszczuk;</a:t>
            </a:r>
          </a:p>
          <a:p>
            <a:r>
              <a:rPr lang="pl-PL" sz="1800" dirty="0"/>
              <a:t>- gry w piłkę np. nożną, siatkówkę,</a:t>
            </a:r>
          </a:p>
          <a:p>
            <a:r>
              <a:rPr lang="pl-PL" sz="1800" dirty="0"/>
              <a:t>- gimnastyka  i gimnastyka korekcyjna, aerobik, taniec (np. taniec towarzyski, zumba),</a:t>
            </a:r>
          </a:p>
          <a:p>
            <a:r>
              <a:rPr lang="pl-PL" sz="1800" dirty="0"/>
              <a:t>- szkolenia z zakresu informatyki, </a:t>
            </a:r>
          </a:p>
          <a:p>
            <a:r>
              <a:rPr lang="pl-PL" sz="1800" dirty="0"/>
              <a:t>- zajęcia komputerowe, </a:t>
            </a:r>
          </a:p>
          <a:p>
            <a:r>
              <a:rPr lang="pl-PL" sz="1800" dirty="0"/>
              <a:t>- kurs np. gotowania, szycia, haftowania;</a:t>
            </a:r>
          </a:p>
          <a:p>
            <a:r>
              <a:rPr lang="pl-PL" sz="1800" dirty="0"/>
              <a:t> - szkolenia np. z zasad zdrowego odżywiania, </a:t>
            </a:r>
          </a:p>
          <a:p>
            <a:r>
              <a:rPr lang="pl-PL" sz="1800" dirty="0"/>
              <a:t>- warsztaty kulinarne, </a:t>
            </a:r>
          </a:p>
          <a:p>
            <a:r>
              <a:rPr lang="pl-PL" sz="1800" dirty="0"/>
              <a:t>- gry podwórkowe np. dwa ognie, gra w gumę, gry dożynkowe,</a:t>
            </a:r>
          </a:p>
          <a:p>
            <a:r>
              <a:rPr lang="pl-PL" sz="1800" dirty="0"/>
              <a:t>- nauka języków obcych dla dzieci i młodzieży,</a:t>
            </a:r>
          </a:p>
          <a:p>
            <a:r>
              <a:rPr lang="pl-PL" sz="1800" dirty="0"/>
              <a:t>- rzemiosło artystyczne sezonowe, </a:t>
            </a:r>
          </a:p>
          <a:p>
            <a:r>
              <a:rPr lang="pl-PL" sz="1800" dirty="0"/>
              <a:t>- zabawy na placu zabaw oraz na siłowni zewnętrznej,</a:t>
            </a:r>
          </a:p>
          <a:p>
            <a:r>
              <a:rPr lang="pl-PL" sz="1800" dirty="0"/>
              <a:t>- zajęcia ogólnorozwojowe dla dzieci. </a:t>
            </a:r>
          </a:p>
          <a:p>
            <a:endParaRPr lang="pl-PL" sz="1600" dirty="0"/>
          </a:p>
        </p:txBody>
      </p:sp>
      <p:pic>
        <p:nvPicPr>
          <p:cNvPr id="4" name="Obraz 3">
            <a:extLst>
              <a:ext uri="{FF2B5EF4-FFF2-40B4-BE49-F238E27FC236}">
                <a16:creationId xmlns:a16="http://schemas.microsoft.com/office/drawing/2014/main" xmlns="" id="{C835E1CC-38D5-4C66-A8AE-F9B83414E39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17642" y="185531"/>
            <a:ext cx="1457738" cy="1517373"/>
          </a:xfrm>
          <a:prstGeom prst="rect">
            <a:avLst/>
          </a:prstGeom>
        </p:spPr>
      </p:pic>
    </p:spTree>
    <p:extLst>
      <p:ext uri="{BB962C8B-B14F-4D97-AF65-F5344CB8AC3E}">
        <p14:creationId xmlns:p14="http://schemas.microsoft.com/office/powerpoint/2010/main" val="391129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873FA5A-C141-4590-A356-BEBCCB1CF1B9}"/>
              </a:ext>
            </a:extLst>
          </p:cNvPr>
          <p:cNvSpPr>
            <a:spLocks noGrp="1"/>
          </p:cNvSpPr>
          <p:nvPr>
            <p:ph type="title"/>
          </p:nvPr>
        </p:nvSpPr>
        <p:spPr/>
        <p:txBody>
          <a:bodyPr>
            <a:noAutofit/>
          </a:bodyPr>
          <a:lstStyle/>
          <a:p>
            <a:r>
              <a:rPr lang="pl-PL" sz="3600" dirty="0"/>
              <a:t>Pyt. 8. Jakie Pani / Pana zdaniem zajęcia / wydarzenia powinny być organizowane w świetlicy czy wokół świetlicy dla dorosłych i seniorów?</a:t>
            </a:r>
            <a:br>
              <a:rPr lang="pl-PL" sz="3600" dirty="0"/>
            </a:br>
            <a:endParaRPr lang="pl-PL" sz="3600" dirty="0"/>
          </a:p>
        </p:txBody>
      </p:sp>
      <p:graphicFrame>
        <p:nvGraphicFramePr>
          <p:cNvPr id="4" name="Symbol zastępczy zawartości 3">
            <a:extLst>
              <a:ext uri="{FF2B5EF4-FFF2-40B4-BE49-F238E27FC236}">
                <a16:creationId xmlns:a16="http://schemas.microsoft.com/office/drawing/2014/main" xmlns="" id="{A00EEE2D-104B-4B08-9BB4-93EFACA89CC5}"/>
              </a:ext>
            </a:extLst>
          </p:cNvPr>
          <p:cNvGraphicFramePr>
            <a:graphicFrameLocks noGrp="1"/>
          </p:cNvGraphicFramePr>
          <p:nvPr>
            <p:ph idx="1"/>
            <p:extLst>
              <p:ext uri="{D42A27DB-BD31-4B8C-83A1-F6EECF244321}">
                <p14:modId xmlns:p14="http://schemas.microsoft.com/office/powerpoint/2010/main" val="1654765884"/>
              </p:ext>
            </p:extLst>
          </p:nvPr>
        </p:nvGraphicFramePr>
        <p:xfrm>
          <a:off x="1069848" y="2093975"/>
          <a:ext cx="10058400" cy="4399589"/>
        </p:xfrm>
        <a:graphic>
          <a:graphicData uri="http://schemas.openxmlformats.org/drawingml/2006/chart">
            <c:chart xmlns:c="http://schemas.openxmlformats.org/drawingml/2006/chart" xmlns:r="http://schemas.openxmlformats.org/officeDocument/2006/relationships" r:id="rId2"/>
          </a:graphicData>
        </a:graphic>
      </p:graphicFrame>
      <p:pic>
        <p:nvPicPr>
          <p:cNvPr id="5" name="Obraz 4">
            <a:extLst>
              <a:ext uri="{FF2B5EF4-FFF2-40B4-BE49-F238E27FC236}">
                <a16:creationId xmlns:a16="http://schemas.microsoft.com/office/drawing/2014/main" xmlns="" id="{FDCA5250-8561-4474-8BC3-79CD03DEA80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734262" y="0"/>
            <a:ext cx="1457738" cy="1517373"/>
          </a:xfrm>
          <a:prstGeom prst="rect">
            <a:avLst/>
          </a:prstGeom>
        </p:spPr>
      </p:pic>
    </p:spTree>
    <p:extLst>
      <p:ext uri="{BB962C8B-B14F-4D97-AF65-F5344CB8AC3E}">
        <p14:creationId xmlns:p14="http://schemas.microsoft.com/office/powerpoint/2010/main" val="2195498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674F714-110C-45AC-AEF2-97D210ED7EBA}"/>
              </a:ext>
            </a:extLst>
          </p:cNvPr>
          <p:cNvSpPr>
            <a:spLocks noGrp="1"/>
          </p:cNvSpPr>
          <p:nvPr>
            <p:ph type="title"/>
          </p:nvPr>
        </p:nvSpPr>
        <p:spPr/>
        <p:txBody>
          <a:bodyPr>
            <a:normAutofit/>
          </a:bodyPr>
          <a:lstStyle/>
          <a:p>
            <a:r>
              <a:rPr lang="pl-PL" b="1" dirty="0"/>
              <a:t>Dla dorosłych i seniorów zaproponowano m.in.:</a:t>
            </a:r>
            <a:endParaRPr lang="pl-PL" dirty="0"/>
          </a:p>
        </p:txBody>
      </p:sp>
      <p:sp>
        <p:nvSpPr>
          <p:cNvPr id="3" name="Symbol zastępczy zawartości 2">
            <a:extLst>
              <a:ext uri="{FF2B5EF4-FFF2-40B4-BE49-F238E27FC236}">
                <a16:creationId xmlns:a16="http://schemas.microsoft.com/office/drawing/2014/main" xmlns="" id="{2114E1EA-F649-40CD-84F5-86895E695379}"/>
              </a:ext>
            </a:extLst>
          </p:cNvPr>
          <p:cNvSpPr>
            <a:spLocks noGrp="1"/>
          </p:cNvSpPr>
          <p:nvPr>
            <p:ph idx="1"/>
          </p:nvPr>
        </p:nvSpPr>
        <p:spPr>
          <a:xfrm>
            <a:off x="1069848" y="2121407"/>
            <a:ext cx="10058400" cy="4517931"/>
          </a:xfrm>
        </p:spPr>
        <p:txBody>
          <a:bodyPr>
            <a:normAutofit fontScale="85000" lnSpcReduction="20000"/>
          </a:bodyPr>
          <a:lstStyle/>
          <a:p>
            <a:r>
              <a:rPr lang="pl-PL" sz="1600" dirty="0"/>
              <a:t>- kurs samoobrony, </a:t>
            </a:r>
          </a:p>
          <a:p>
            <a:r>
              <a:rPr lang="pl-PL" sz="1600" dirty="0"/>
              <a:t>- kurs obsługi komputera, </a:t>
            </a:r>
          </a:p>
          <a:p>
            <a:r>
              <a:rPr lang="pl-PL" sz="1600" dirty="0"/>
              <a:t>- warsztaty np. z gotowania, wypieków cukierniczych,</a:t>
            </a:r>
          </a:p>
          <a:p>
            <a:r>
              <a:rPr lang="pl-PL" sz="1600" dirty="0"/>
              <a:t>- warsztaty np. komputerowe, manicure, </a:t>
            </a:r>
          </a:p>
          <a:p>
            <a:r>
              <a:rPr lang="pl-PL" sz="1600" dirty="0"/>
              <a:t>- nauka języka niemieckiego i angielskiego, </a:t>
            </a:r>
          </a:p>
          <a:p>
            <a:r>
              <a:rPr lang="pl-PL" sz="1600" dirty="0"/>
              <a:t>- szkolenia dokształcające dla rolników, </a:t>
            </a:r>
          </a:p>
          <a:p>
            <a:r>
              <a:rPr lang="pl-PL" sz="1600" dirty="0"/>
              <a:t>- szkolenia nt. ekologicznego odżywiania, odżywiania osób starszych z alergiami, </a:t>
            </a:r>
          </a:p>
          <a:p>
            <a:r>
              <a:rPr lang="pl-PL" sz="1600" dirty="0"/>
              <a:t>- zajęcia hobbystyczne np. haft krzyżykowy, szydełkowanie, malowanie na szkle, mini florystyka, </a:t>
            </a:r>
          </a:p>
          <a:p>
            <a:r>
              <a:rPr lang="pl-PL" sz="1600" dirty="0"/>
              <a:t>- zajęcia ruchowe np. wspólna gimnastyka dla babci i wnucząt, taniec, zumba, fitness dla kobiet, gra w tenisa stołowego, gimnastyka dla dorosłych, zajęcia ruchowe dla seniorów, ćwiczenia,</a:t>
            </a:r>
          </a:p>
          <a:p>
            <a:r>
              <a:rPr lang="pl-PL" sz="1600" dirty="0"/>
              <a:t>- organizacja imprez okolicznościowych np. Sylwester, Dzień kobiet, Dzień seniora,</a:t>
            </a:r>
          </a:p>
          <a:p>
            <a:r>
              <a:rPr lang="pl-PL" sz="1600" dirty="0"/>
              <a:t>- wspólne organizowanie wycieczek po najbliższej okolicy z przewodnikiem,</a:t>
            </a:r>
          </a:p>
          <a:p>
            <a:r>
              <a:rPr lang="pl-PL" sz="1600" dirty="0"/>
              <a:t>- zajęcia </a:t>
            </a:r>
            <a:r>
              <a:rPr lang="pl-PL" sz="1600" dirty="0" err="1"/>
              <a:t>nordic</a:t>
            </a:r>
            <a:r>
              <a:rPr lang="pl-PL" sz="1600" dirty="0"/>
              <a:t> </a:t>
            </a:r>
            <a:r>
              <a:rPr lang="pl-PL" sz="1600" dirty="0" err="1"/>
              <a:t>walking</a:t>
            </a:r>
            <a:r>
              <a:rPr lang="pl-PL" sz="1600" dirty="0"/>
              <a:t>,</a:t>
            </a:r>
          </a:p>
          <a:p>
            <a:r>
              <a:rPr lang="pl-PL" sz="1600" dirty="0"/>
              <a:t>- warsztaty dla kół Gospodyń, </a:t>
            </a:r>
          </a:p>
          <a:p>
            <a:r>
              <a:rPr lang="pl-PL" sz="1600" dirty="0"/>
              <a:t>- wspólne oglądanie zawodów sportowych, meczy, integracja całych rodzin.</a:t>
            </a:r>
          </a:p>
          <a:p>
            <a:endParaRPr lang="pl-PL" sz="1600" dirty="0"/>
          </a:p>
        </p:txBody>
      </p:sp>
      <p:pic>
        <p:nvPicPr>
          <p:cNvPr id="4" name="Obraz 3">
            <a:extLst>
              <a:ext uri="{FF2B5EF4-FFF2-40B4-BE49-F238E27FC236}">
                <a16:creationId xmlns:a16="http://schemas.microsoft.com/office/drawing/2014/main" xmlns="" id="{2234A7CB-B94B-4EA7-B69D-5E040EBCE70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399379" y="132522"/>
            <a:ext cx="1457738" cy="1517373"/>
          </a:xfrm>
          <a:prstGeom prst="rect">
            <a:avLst/>
          </a:prstGeom>
        </p:spPr>
      </p:pic>
    </p:spTree>
    <p:extLst>
      <p:ext uri="{BB962C8B-B14F-4D97-AF65-F5344CB8AC3E}">
        <p14:creationId xmlns:p14="http://schemas.microsoft.com/office/powerpoint/2010/main" val="15158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5C1B999-0CFB-445E-A62E-FC7677A87418}"/>
              </a:ext>
            </a:extLst>
          </p:cNvPr>
          <p:cNvSpPr>
            <a:spLocks noGrp="1"/>
          </p:cNvSpPr>
          <p:nvPr>
            <p:ph type="title"/>
          </p:nvPr>
        </p:nvSpPr>
        <p:spPr/>
        <p:txBody>
          <a:bodyPr>
            <a:noAutofit/>
          </a:bodyPr>
          <a:lstStyle/>
          <a:p>
            <a:r>
              <a:rPr lang="pl-PL" sz="3600" b="1" dirty="0"/>
              <a:t>Pyt. 9. Czy uważa Pan / Pani, że w świetlicy mogłyby odbywać się jakieś cykliczne (min. raz w miesiącu) spotkania? Jeśli tak, proszę zaproponować jakie?”</a:t>
            </a:r>
            <a:endParaRPr lang="pl-PL" sz="3600" dirty="0"/>
          </a:p>
        </p:txBody>
      </p:sp>
      <p:sp>
        <p:nvSpPr>
          <p:cNvPr id="3" name="Symbol zastępczy zawartości 2">
            <a:extLst>
              <a:ext uri="{FF2B5EF4-FFF2-40B4-BE49-F238E27FC236}">
                <a16:creationId xmlns:a16="http://schemas.microsoft.com/office/drawing/2014/main" xmlns="" id="{FA885568-1CF1-4A56-9228-13210C858D47}"/>
              </a:ext>
            </a:extLst>
          </p:cNvPr>
          <p:cNvSpPr>
            <a:spLocks noGrp="1"/>
          </p:cNvSpPr>
          <p:nvPr>
            <p:ph idx="1"/>
          </p:nvPr>
        </p:nvSpPr>
        <p:spPr>
          <a:xfrm>
            <a:off x="1069848" y="2425148"/>
            <a:ext cx="10058400" cy="4432852"/>
          </a:xfrm>
        </p:spPr>
        <p:txBody>
          <a:bodyPr>
            <a:normAutofit/>
          </a:bodyPr>
          <a:lstStyle/>
          <a:p>
            <a:r>
              <a:rPr lang="pl-PL" sz="2200" dirty="0"/>
              <a:t>Zdecydowana większość ankietowanych (42 osoby) uznała, że jest to jak najbardziej możliwie, ponieważ społeczność Bogusławek jest bardzo aktywna, są zarówno dzieci, młodzież jak i osoby starsze, które chętnie spotykałyby się w świetlicy, realizując wspólne działania np. mogłoby powstać koło gospodyń wiejskich (9 wskazań) lub koło kobiet (7 wskazań); klub seniora lub cykliczne spotkania seniorów z Bogusławek i okolic (7 wskazań). Mogłyby być cykliczne gry i zabawy integracyjne dla dzieci, młodzieży i seniorów np. planszowe, sportowe. Gdyby świetlica została dobrze wyposażona to mieszkańcy chętnie by korzystali z okazji do wspólnych spotkań i integracji. </a:t>
            </a:r>
          </a:p>
          <a:p>
            <a:r>
              <a:rPr lang="pl-PL" sz="2200" dirty="0"/>
              <a:t>Tylko 8 osób uznało, że w Bogusławkach mieszka zbyt mało osób, by powstała jakaś stała grupa użytkująca lokal świetlicy wiejskiej lub przestrzeni wokół świetlicy.</a:t>
            </a:r>
          </a:p>
        </p:txBody>
      </p:sp>
      <p:pic>
        <p:nvPicPr>
          <p:cNvPr id="4" name="Obraz 3">
            <a:extLst>
              <a:ext uri="{FF2B5EF4-FFF2-40B4-BE49-F238E27FC236}">
                <a16:creationId xmlns:a16="http://schemas.microsoft.com/office/drawing/2014/main" xmlns="" id="{D3F88358-286B-4B2B-9B11-674C7BFB27B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564633" y="0"/>
            <a:ext cx="1457738" cy="1517373"/>
          </a:xfrm>
          <a:prstGeom prst="rect">
            <a:avLst/>
          </a:prstGeom>
        </p:spPr>
      </p:pic>
    </p:spTree>
    <p:extLst>
      <p:ext uri="{BB962C8B-B14F-4D97-AF65-F5344CB8AC3E}">
        <p14:creationId xmlns:p14="http://schemas.microsoft.com/office/powerpoint/2010/main" val="724559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DD0157C-8B28-4BFA-A8D7-159D074B22CA}"/>
              </a:ext>
            </a:extLst>
          </p:cNvPr>
          <p:cNvSpPr>
            <a:spLocks noGrp="1"/>
          </p:cNvSpPr>
          <p:nvPr>
            <p:ph type="title"/>
          </p:nvPr>
        </p:nvSpPr>
        <p:spPr/>
        <p:txBody>
          <a:bodyPr>
            <a:noAutofit/>
          </a:bodyPr>
          <a:lstStyle/>
          <a:p>
            <a:r>
              <a:rPr lang="pl-PL" sz="2800" b="1" dirty="0"/>
              <a:t>Pyt. 10. Planowane jest skonsultowanie w mieszkańcami sołectwa Bogusławki i innymi zainteresowani osobami szczegółów związanych z zagospodarowaniem działki 108/3 wraz z koncepcją urbanisty. Proszę wskazać, w jakich dniach i porach dnia powinny być organizowane spotkania, aby wzięło w nich udział jak najwięcej osób?"</a:t>
            </a:r>
            <a:endParaRPr lang="pl-PL" sz="2800" dirty="0"/>
          </a:p>
        </p:txBody>
      </p:sp>
      <p:graphicFrame>
        <p:nvGraphicFramePr>
          <p:cNvPr id="4" name="Wykres 3">
            <a:extLst>
              <a:ext uri="{FF2B5EF4-FFF2-40B4-BE49-F238E27FC236}">
                <a16:creationId xmlns:a16="http://schemas.microsoft.com/office/drawing/2014/main" xmlns="" id="{517DDF76-0596-4375-921A-EF53C26DCC25}"/>
              </a:ext>
            </a:extLst>
          </p:cNvPr>
          <p:cNvGraphicFramePr/>
          <p:nvPr>
            <p:extLst>
              <p:ext uri="{D42A27DB-BD31-4B8C-83A1-F6EECF244321}">
                <p14:modId xmlns:p14="http://schemas.microsoft.com/office/powerpoint/2010/main" val="5739936"/>
              </p:ext>
            </p:extLst>
          </p:nvPr>
        </p:nvGraphicFramePr>
        <p:xfrm>
          <a:off x="1350271" y="2794759"/>
          <a:ext cx="9777977" cy="3844580"/>
        </p:xfrm>
        <a:graphic>
          <a:graphicData uri="http://schemas.openxmlformats.org/drawingml/2006/chart">
            <c:chart xmlns:c="http://schemas.openxmlformats.org/drawingml/2006/chart" xmlns:r="http://schemas.openxmlformats.org/officeDocument/2006/relationships" r:id="rId2"/>
          </a:graphicData>
        </a:graphic>
      </p:graphicFrame>
      <p:pic>
        <p:nvPicPr>
          <p:cNvPr id="5" name="Obraz 4">
            <a:extLst>
              <a:ext uri="{FF2B5EF4-FFF2-40B4-BE49-F238E27FC236}">
                <a16:creationId xmlns:a16="http://schemas.microsoft.com/office/drawing/2014/main" xmlns="" id="{A052F9EA-596D-45A4-8A01-000E7C24592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856182" y="-22661"/>
            <a:ext cx="1457738" cy="1517373"/>
          </a:xfrm>
          <a:prstGeom prst="rect">
            <a:avLst/>
          </a:prstGeom>
        </p:spPr>
      </p:pic>
    </p:spTree>
    <p:extLst>
      <p:ext uri="{BB962C8B-B14F-4D97-AF65-F5344CB8AC3E}">
        <p14:creationId xmlns:p14="http://schemas.microsoft.com/office/powerpoint/2010/main" val="3806057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xmlns="" id="{64365B42-40C5-4DFE-AD53-32667FC17B17}"/>
              </a:ext>
            </a:extLst>
          </p:cNvPr>
          <p:cNvSpPr>
            <a:spLocks noGrp="1"/>
          </p:cNvSpPr>
          <p:nvPr>
            <p:ph type="title"/>
          </p:nvPr>
        </p:nvSpPr>
        <p:spPr/>
        <p:txBody>
          <a:bodyPr>
            <a:noAutofit/>
          </a:bodyPr>
          <a:lstStyle/>
          <a:p>
            <a:r>
              <a:rPr lang="pl-PL" sz="4800" i="1" dirty="0">
                <a:latin typeface="Times New Roman" panose="02020603050405020304" pitchFamily="18" charset="0"/>
                <a:ea typeface="Calibri" panose="020F0502020204030204" pitchFamily="34" charset="0"/>
              </a:rPr>
              <a:t>Badanie ankietowe realizowane w ramach projektu „Dobre konsultacje, dobry plan”</a:t>
            </a:r>
            <a:endParaRPr lang="pl-PL" sz="4800" dirty="0"/>
          </a:p>
        </p:txBody>
      </p:sp>
      <p:sp>
        <p:nvSpPr>
          <p:cNvPr id="5" name="Symbol zastępczy tekstu 4">
            <a:extLst>
              <a:ext uri="{FF2B5EF4-FFF2-40B4-BE49-F238E27FC236}">
                <a16:creationId xmlns:a16="http://schemas.microsoft.com/office/drawing/2014/main" xmlns="" id="{A8A0D20B-612E-469C-8578-2539C708F78E}"/>
              </a:ext>
            </a:extLst>
          </p:cNvPr>
          <p:cNvSpPr>
            <a:spLocks noGrp="1"/>
          </p:cNvSpPr>
          <p:nvPr>
            <p:ph type="body" idx="1"/>
          </p:nvPr>
        </p:nvSpPr>
        <p:spPr/>
        <p:txBody>
          <a:bodyPr/>
          <a:lstStyle/>
          <a:p>
            <a:r>
              <a:rPr lang="pl-PL" dirty="0"/>
              <a:t>Opracowanie: Mariola </a:t>
            </a:r>
            <a:r>
              <a:rPr lang="pl-PL" dirty="0" err="1"/>
              <a:t>Epa</a:t>
            </a:r>
            <a:r>
              <a:rPr lang="pl-PL" dirty="0"/>
              <a:t>-Pikuła</a:t>
            </a:r>
          </a:p>
        </p:txBody>
      </p:sp>
      <p:pic>
        <p:nvPicPr>
          <p:cNvPr id="6" name="Obraz 5" descr="C:\Users\Mariola\AppData\Local\Microsoft\Windows\INetCache\Content.Word\herb (002).png">
            <a:extLst>
              <a:ext uri="{FF2B5EF4-FFF2-40B4-BE49-F238E27FC236}">
                <a16:creationId xmlns:a16="http://schemas.microsoft.com/office/drawing/2014/main" xmlns="" id="{4A5ABA57-A77F-4A74-880D-C0B186F980D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6596" y="255237"/>
            <a:ext cx="1222778" cy="1391478"/>
          </a:xfrm>
          <a:prstGeom prst="rect">
            <a:avLst/>
          </a:prstGeom>
          <a:noFill/>
          <a:ln>
            <a:noFill/>
          </a:ln>
        </p:spPr>
      </p:pic>
      <p:pic>
        <p:nvPicPr>
          <p:cNvPr id="7" name="Obraz 6">
            <a:extLst>
              <a:ext uri="{FF2B5EF4-FFF2-40B4-BE49-F238E27FC236}">
                <a16:creationId xmlns:a16="http://schemas.microsoft.com/office/drawing/2014/main" xmlns="" id="{C91ADDF7-7C7D-4B12-B400-E5229847A17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365852" y="255237"/>
            <a:ext cx="1457738" cy="1517373"/>
          </a:xfrm>
          <a:prstGeom prst="rect">
            <a:avLst/>
          </a:prstGeom>
        </p:spPr>
      </p:pic>
      <p:sp>
        <p:nvSpPr>
          <p:cNvPr id="8" name="Prostokąt 7">
            <a:extLst>
              <a:ext uri="{FF2B5EF4-FFF2-40B4-BE49-F238E27FC236}">
                <a16:creationId xmlns:a16="http://schemas.microsoft.com/office/drawing/2014/main" xmlns="" id="{313483A5-BD9B-4C0D-A438-59BE021C5D75}"/>
              </a:ext>
            </a:extLst>
          </p:cNvPr>
          <p:cNvSpPr/>
          <p:nvPr/>
        </p:nvSpPr>
        <p:spPr>
          <a:xfrm>
            <a:off x="2465494" y="5961066"/>
            <a:ext cx="6126357" cy="400110"/>
          </a:xfrm>
          <a:prstGeom prst="rect">
            <a:avLst/>
          </a:prstGeom>
        </p:spPr>
        <p:txBody>
          <a:bodyPr wrap="none">
            <a:spAutoFit/>
          </a:bodyPr>
          <a:lstStyle/>
          <a:p>
            <a:r>
              <a:rPr lang="pl-PL" sz="2000" dirty="0">
                <a:hlinkClick r:id="rId4"/>
              </a:rPr>
              <a:t>http://www.gminachelmza.pl/9789,konsultacje-spoleczne</a:t>
            </a:r>
            <a:r>
              <a:rPr lang="pl-PL" sz="2000" dirty="0"/>
              <a:t> </a:t>
            </a:r>
          </a:p>
        </p:txBody>
      </p:sp>
    </p:spTree>
    <p:extLst>
      <p:ext uri="{BB962C8B-B14F-4D97-AF65-F5344CB8AC3E}">
        <p14:creationId xmlns:p14="http://schemas.microsoft.com/office/powerpoint/2010/main" val="4223570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02FE949-70BC-4572-B7CE-F8D582DA78DB}"/>
              </a:ext>
            </a:extLst>
          </p:cNvPr>
          <p:cNvSpPr>
            <a:spLocks noGrp="1"/>
          </p:cNvSpPr>
          <p:nvPr>
            <p:ph type="title"/>
          </p:nvPr>
        </p:nvSpPr>
        <p:spPr/>
        <p:txBody>
          <a:bodyPr/>
          <a:lstStyle/>
          <a:p>
            <a:r>
              <a:rPr lang="pl-PL" dirty="0"/>
              <a:t>Informacje ogólne</a:t>
            </a:r>
          </a:p>
        </p:txBody>
      </p:sp>
      <p:sp>
        <p:nvSpPr>
          <p:cNvPr id="3" name="Symbol zastępczy zawartości 2">
            <a:extLst>
              <a:ext uri="{FF2B5EF4-FFF2-40B4-BE49-F238E27FC236}">
                <a16:creationId xmlns:a16="http://schemas.microsoft.com/office/drawing/2014/main" xmlns="" id="{EFC3CFD3-FF73-4E14-BB47-EF8B8B87964D}"/>
              </a:ext>
            </a:extLst>
          </p:cNvPr>
          <p:cNvSpPr>
            <a:spLocks noGrp="1"/>
          </p:cNvSpPr>
          <p:nvPr>
            <p:ph idx="1"/>
          </p:nvPr>
        </p:nvSpPr>
        <p:spPr/>
        <p:txBody>
          <a:bodyPr/>
          <a:lstStyle/>
          <a:p>
            <a:r>
              <a:rPr lang="pl-PL" sz="3200" dirty="0"/>
              <a:t>Badanie zostało przeprowadzone w dniach od 22 do 28 maja 2017 roku wśród mieszkańców sołectwa Bogusławki (łącznie 17 gospodarstw domowych - 45 osób) oraz mieszkańców sołectwa Nawra podczas spotkania w dniu 23 maja w Nawrze (łącznie 4 osoby) oraz 6 ankietowanych wypełniło formularz online. </a:t>
            </a:r>
          </a:p>
          <a:p>
            <a:r>
              <a:rPr lang="pl-PL" sz="3200" dirty="0"/>
              <a:t>W sumie w badaniu wzięło udział 55 osób, w tym 36 kobiet i 19 mężczyzn.</a:t>
            </a:r>
          </a:p>
          <a:p>
            <a:endParaRPr lang="pl-PL" dirty="0"/>
          </a:p>
        </p:txBody>
      </p:sp>
      <p:pic>
        <p:nvPicPr>
          <p:cNvPr id="4" name="Obraz 3">
            <a:extLst>
              <a:ext uri="{FF2B5EF4-FFF2-40B4-BE49-F238E27FC236}">
                <a16:creationId xmlns:a16="http://schemas.microsoft.com/office/drawing/2014/main" xmlns="" id="{37F99220-0A3C-440E-AB27-4F845E820BA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734262" y="0"/>
            <a:ext cx="1457738" cy="1517373"/>
          </a:xfrm>
          <a:prstGeom prst="rect">
            <a:avLst/>
          </a:prstGeom>
        </p:spPr>
      </p:pic>
    </p:spTree>
    <p:extLst>
      <p:ext uri="{BB962C8B-B14F-4D97-AF65-F5344CB8AC3E}">
        <p14:creationId xmlns:p14="http://schemas.microsoft.com/office/powerpoint/2010/main" val="414474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53AD1AF-0D53-4C62-9ADF-AAC01BF2CF8B}"/>
              </a:ext>
            </a:extLst>
          </p:cNvPr>
          <p:cNvSpPr>
            <a:spLocks noGrp="1"/>
          </p:cNvSpPr>
          <p:nvPr>
            <p:ph type="title"/>
          </p:nvPr>
        </p:nvSpPr>
        <p:spPr>
          <a:xfrm>
            <a:off x="1069848" y="484632"/>
            <a:ext cx="10058400" cy="1185274"/>
          </a:xfrm>
        </p:spPr>
        <p:txBody>
          <a:bodyPr/>
          <a:lstStyle/>
          <a:p>
            <a:r>
              <a:rPr lang="pl-PL" dirty="0"/>
              <a:t>Ankietowani </a:t>
            </a:r>
          </a:p>
        </p:txBody>
      </p:sp>
      <p:graphicFrame>
        <p:nvGraphicFramePr>
          <p:cNvPr id="4" name="Wykres 3">
            <a:extLst>
              <a:ext uri="{FF2B5EF4-FFF2-40B4-BE49-F238E27FC236}">
                <a16:creationId xmlns:a16="http://schemas.microsoft.com/office/drawing/2014/main" xmlns="" id="{0C531724-CC0F-4EA2-98B3-86658FBAD94C}"/>
              </a:ext>
            </a:extLst>
          </p:cNvPr>
          <p:cNvGraphicFramePr/>
          <p:nvPr>
            <p:extLst>
              <p:ext uri="{D42A27DB-BD31-4B8C-83A1-F6EECF244321}">
                <p14:modId xmlns:p14="http://schemas.microsoft.com/office/powerpoint/2010/main" val="1829648131"/>
              </p:ext>
            </p:extLst>
          </p:nvPr>
        </p:nvGraphicFramePr>
        <p:xfrm>
          <a:off x="92765" y="1577009"/>
          <a:ext cx="5923722" cy="50358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Wykres 4">
            <a:extLst>
              <a:ext uri="{FF2B5EF4-FFF2-40B4-BE49-F238E27FC236}">
                <a16:creationId xmlns:a16="http://schemas.microsoft.com/office/drawing/2014/main" xmlns="" id="{F63DD200-DB25-480C-B361-CB7AB6DF85CC}"/>
              </a:ext>
            </a:extLst>
          </p:cNvPr>
          <p:cNvGraphicFramePr/>
          <p:nvPr>
            <p:extLst>
              <p:ext uri="{D42A27DB-BD31-4B8C-83A1-F6EECF244321}">
                <p14:modId xmlns:p14="http://schemas.microsoft.com/office/powerpoint/2010/main" val="2967360837"/>
              </p:ext>
            </p:extLst>
          </p:nvPr>
        </p:nvGraphicFramePr>
        <p:xfrm>
          <a:off x="5327374" y="1179443"/>
          <a:ext cx="5540387" cy="5115339"/>
        </p:xfrm>
        <a:graphic>
          <a:graphicData uri="http://schemas.openxmlformats.org/drawingml/2006/chart">
            <c:chart xmlns:c="http://schemas.openxmlformats.org/drawingml/2006/chart" xmlns:r="http://schemas.openxmlformats.org/officeDocument/2006/relationships" r:id="rId3"/>
          </a:graphicData>
        </a:graphic>
      </p:graphicFrame>
      <p:pic>
        <p:nvPicPr>
          <p:cNvPr id="6" name="Obraz 5">
            <a:extLst>
              <a:ext uri="{FF2B5EF4-FFF2-40B4-BE49-F238E27FC236}">
                <a16:creationId xmlns:a16="http://schemas.microsoft.com/office/drawing/2014/main" xmlns="" id="{170E89F2-9AC8-4227-82CF-2D0F596D94FC}"/>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0734262" y="102703"/>
            <a:ext cx="1457738" cy="1517373"/>
          </a:xfrm>
          <a:prstGeom prst="rect">
            <a:avLst/>
          </a:prstGeom>
        </p:spPr>
      </p:pic>
    </p:spTree>
    <p:extLst>
      <p:ext uri="{BB962C8B-B14F-4D97-AF65-F5344CB8AC3E}">
        <p14:creationId xmlns:p14="http://schemas.microsoft.com/office/powerpoint/2010/main" val="2411977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0DBE832-5720-4A7F-851C-CCA473C4A21F}"/>
              </a:ext>
            </a:extLst>
          </p:cNvPr>
          <p:cNvSpPr>
            <a:spLocks noGrp="1"/>
          </p:cNvSpPr>
          <p:nvPr>
            <p:ph type="title"/>
          </p:nvPr>
        </p:nvSpPr>
        <p:spPr/>
        <p:txBody>
          <a:bodyPr>
            <a:normAutofit fontScale="90000"/>
          </a:bodyPr>
          <a:lstStyle/>
          <a:p>
            <a:r>
              <a:rPr lang="pl-PL" b="1" dirty="0"/>
              <a:t>Pyt.1. Czy Pani / Pan uważa, że mieszkańcy sołectwa Bogusławki potrzebują miejsca spotkań?</a:t>
            </a:r>
            <a:r>
              <a:rPr lang="pl-PL" dirty="0"/>
              <a:t/>
            </a:r>
            <a:br>
              <a:rPr lang="pl-PL" dirty="0"/>
            </a:br>
            <a:endParaRPr lang="pl-PL" dirty="0"/>
          </a:p>
        </p:txBody>
      </p:sp>
      <p:sp>
        <p:nvSpPr>
          <p:cNvPr id="3" name="Symbol zastępczy zawartości 2">
            <a:extLst>
              <a:ext uri="{FF2B5EF4-FFF2-40B4-BE49-F238E27FC236}">
                <a16:creationId xmlns:a16="http://schemas.microsoft.com/office/drawing/2014/main" xmlns="" id="{3C4D44D3-B41A-43C9-AD90-132C7B5563C3}"/>
              </a:ext>
            </a:extLst>
          </p:cNvPr>
          <p:cNvSpPr>
            <a:spLocks noGrp="1"/>
          </p:cNvSpPr>
          <p:nvPr>
            <p:ph idx="1"/>
          </p:nvPr>
        </p:nvSpPr>
        <p:spPr/>
        <p:txBody>
          <a:bodyPr>
            <a:normAutofit lnSpcReduction="10000"/>
          </a:bodyPr>
          <a:lstStyle/>
          <a:p>
            <a:pPr algn="just"/>
            <a:r>
              <a:rPr lang="pl-PL" sz="2800" dirty="0"/>
              <a:t>Pierwsze  pytanie dotyczyło miejsca spotkań dla  mieszkańców sołectwa Bogusławki. </a:t>
            </a:r>
          </a:p>
          <a:p>
            <a:pPr algn="just"/>
            <a:r>
              <a:rPr lang="pl-PL" sz="2800" b="1" dirty="0"/>
              <a:t>Aż 54 na 55 osób ankietowanych uznało, że mieszkańcy potrzebują takiego miejsca spotkań i  szczegółowo to uzasadniali</a:t>
            </a:r>
            <a:r>
              <a:rPr lang="pl-PL" sz="2800" dirty="0"/>
              <a:t> m.in. że od kiedy pamiętają nie było takiego miejsca w Bogusławkach. </a:t>
            </a:r>
          </a:p>
          <a:p>
            <a:pPr algn="just"/>
            <a:r>
              <a:rPr lang="pl-PL" sz="2800" b="1" dirty="0"/>
              <a:t>Tylko jedna osoba spośród ankietowanych uznała, że Bogusławki to za mała wieś, aby w odpowiednim zakresie zagospodarować świetlicę i ją utrzymać, że koszty mogą być zbyt duże.</a:t>
            </a:r>
            <a:endParaRPr lang="pl-PL" sz="2800" dirty="0"/>
          </a:p>
          <a:p>
            <a:pPr algn="just"/>
            <a:endParaRPr lang="pl-PL" sz="2800" dirty="0"/>
          </a:p>
        </p:txBody>
      </p:sp>
      <p:pic>
        <p:nvPicPr>
          <p:cNvPr id="4" name="Obraz 3">
            <a:extLst>
              <a:ext uri="{FF2B5EF4-FFF2-40B4-BE49-F238E27FC236}">
                <a16:creationId xmlns:a16="http://schemas.microsoft.com/office/drawing/2014/main" xmlns="" id="{8CC0F64C-9DC6-4C9F-B0DA-4CB0504586C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734262" y="0"/>
            <a:ext cx="1457738" cy="1517373"/>
          </a:xfrm>
          <a:prstGeom prst="rect">
            <a:avLst/>
          </a:prstGeom>
        </p:spPr>
      </p:pic>
    </p:spTree>
    <p:extLst>
      <p:ext uri="{BB962C8B-B14F-4D97-AF65-F5344CB8AC3E}">
        <p14:creationId xmlns:p14="http://schemas.microsoft.com/office/powerpoint/2010/main" val="470445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90A4044-10DE-4E68-810D-AD9B3AE6D469}"/>
              </a:ext>
            </a:extLst>
          </p:cNvPr>
          <p:cNvSpPr>
            <a:spLocks noGrp="1"/>
          </p:cNvSpPr>
          <p:nvPr>
            <p:ph type="title"/>
          </p:nvPr>
        </p:nvSpPr>
        <p:spPr/>
        <p:txBody>
          <a:bodyPr>
            <a:noAutofit/>
          </a:bodyPr>
          <a:lstStyle/>
          <a:p>
            <a:r>
              <a:rPr lang="pl-PL" sz="4400" b="1" dirty="0"/>
              <a:t>Pyt. 2. Czy Pan/ Pani uważa, że na działce 108/3 powinna zostać wybudowana świetlica wiejska dla mieszkańców sołectwa Bogusławki ?</a:t>
            </a:r>
            <a:endParaRPr lang="pl-PL" sz="4400" dirty="0"/>
          </a:p>
        </p:txBody>
      </p:sp>
      <p:sp>
        <p:nvSpPr>
          <p:cNvPr id="3" name="Symbol zastępczy zawartości 2">
            <a:extLst>
              <a:ext uri="{FF2B5EF4-FFF2-40B4-BE49-F238E27FC236}">
                <a16:creationId xmlns:a16="http://schemas.microsoft.com/office/drawing/2014/main" xmlns="" id="{E389824E-1712-4108-980F-B4E0C66EE698}"/>
              </a:ext>
            </a:extLst>
          </p:cNvPr>
          <p:cNvSpPr>
            <a:spLocks noGrp="1"/>
          </p:cNvSpPr>
          <p:nvPr>
            <p:ph sz="half" idx="1"/>
          </p:nvPr>
        </p:nvSpPr>
        <p:spPr>
          <a:xfrm>
            <a:off x="1069848" y="2703442"/>
            <a:ext cx="4754880" cy="3468757"/>
          </a:xfrm>
        </p:spPr>
        <p:txBody>
          <a:bodyPr/>
          <a:lstStyle/>
          <a:p>
            <a:r>
              <a:rPr lang="pl-PL" dirty="0"/>
              <a:t>TAK - 50 osób udzieliło odpowiedzi </a:t>
            </a:r>
          </a:p>
          <a:p>
            <a:r>
              <a:rPr lang="pl-PL" dirty="0"/>
              <a:t>Uzasadnienie: korzystne położenie działki w odniesieniu do większości domów zlokalizowanych w sołectwie Bogusławki oraz bezpieczeństwo wynikające z oddalenia od ruchliwych dróg.</a:t>
            </a:r>
          </a:p>
          <a:p>
            <a:endParaRPr lang="pl-PL" dirty="0"/>
          </a:p>
        </p:txBody>
      </p:sp>
      <p:sp>
        <p:nvSpPr>
          <p:cNvPr id="4" name="Symbol zastępczy zawartości 3">
            <a:extLst>
              <a:ext uri="{FF2B5EF4-FFF2-40B4-BE49-F238E27FC236}">
                <a16:creationId xmlns:a16="http://schemas.microsoft.com/office/drawing/2014/main" xmlns="" id="{9728BAE1-8484-4C87-9524-2BE3DFC14788}"/>
              </a:ext>
            </a:extLst>
          </p:cNvPr>
          <p:cNvSpPr>
            <a:spLocks noGrp="1"/>
          </p:cNvSpPr>
          <p:nvPr>
            <p:ph sz="half" idx="2"/>
          </p:nvPr>
        </p:nvSpPr>
        <p:spPr>
          <a:xfrm>
            <a:off x="6364224" y="2703442"/>
            <a:ext cx="4754880" cy="3468758"/>
          </a:xfrm>
        </p:spPr>
        <p:txBody>
          <a:bodyPr>
            <a:normAutofit lnSpcReduction="10000"/>
          </a:bodyPr>
          <a:lstStyle/>
          <a:p>
            <a:r>
              <a:rPr lang="pl-PL" dirty="0"/>
              <a:t>NIE – 5 osób </a:t>
            </a:r>
          </a:p>
          <a:p>
            <a:r>
              <a:rPr lang="pl-PL" dirty="0"/>
              <a:t>Uzasadnienie: miejsce to nie należy administracyjnie do Sołectwa Bogusławki, tylko do Sołectwa Nawra, więc nie jest to dobra lokalizacja. Po drugie uznali, że świetlica powinna być wybudowana przy głównych ciągach komunikacyjnych tj. przy przecinającej wieś Bogusławki drodze wojewódzkiej nr 551 Wąbrzeźno – Bydgoszcz, co stanowiłoby lepszą lokalizację dla potencjalnie wynajmujących świetlicę i zimą byłby łatwiejszy dojazd do niej.</a:t>
            </a:r>
          </a:p>
        </p:txBody>
      </p:sp>
      <p:pic>
        <p:nvPicPr>
          <p:cNvPr id="5" name="Obraz 4">
            <a:extLst>
              <a:ext uri="{FF2B5EF4-FFF2-40B4-BE49-F238E27FC236}">
                <a16:creationId xmlns:a16="http://schemas.microsoft.com/office/drawing/2014/main" xmlns="" id="{BF3BE3AE-53B9-44C7-A44C-65E3CFCC631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734262" y="0"/>
            <a:ext cx="1457738" cy="1517373"/>
          </a:xfrm>
          <a:prstGeom prst="rect">
            <a:avLst/>
          </a:prstGeom>
        </p:spPr>
      </p:pic>
    </p:spTree>
    <p:extLst>
      <p:ext uri="{BB962C8B-B14F-4D97-AF65-F5344CB8AC3E}">
        <p14:creationId xmlns:p14="http://schemas.microsoft.com/office/powerpoint/2010/main" val="518573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4F4EAFA-C7F9-45DD-BD22-1A287AB4B7E9}"/>
              </a:ext>
            </a:extLst>
          </p:cNvPr>
          <p:cNvSpPr>
            <a:spLocks noGrp="1"/>
          </p:cNvSpPr>
          <p:nvPr>
            <p:ph type="title"/>
          </p:nvPr>
        </p:nvSpPr>
        <p:spPr/>
        <p:txBody>
          <a:bodyPr>
            <a:noAutofit/>
          </a:bodyPr>
          <a:lstStyle/>
          <a:p>
            <a:r>
              <a:rPr lang="pl-PL" sz="4000" b="1" dirty="0"/>
              <a:t>Pyt. 3. Proszę się zastanowić i odpowiedzieć na pytanie „Jakie funkcje powinna pełnić świetlica dla mieszkańców sołectwa Bogusławki?”</a:t>
            </a:r>
            <a:endParaRPr lang="pl-PL" sz="4000" dirty="0"/>
          </a:p>
        </p:txBody>
      </p:sp>
      <p:graphicFrame>
        <p:nvGraphicFramePr>
          <p:cNvPr id="7" name="Wykres 6">
            <a:extLst>
              <a:ext uri="{FF2B5EF4-FFF2-40B4-BE49-F238E27FC236}">
                <a16:creationId xmlns:a16="http://schemas.microsoft.com/office/drawing/2014/main" xmlns="" id="{AD3E9CA6-91CB-4738-AB05-BA4869BFC3EF}"/>
              </a:ext>
            </a:extLst>
          </p:cNvPr>
          <p:cNvGraphicFramePr/>
          <p:nvPr>
            <p:extLst>
              <p:ext uri="{D42A27DB-BD31-4B8C-83A1-F6EECF244321}">
                <p14:modId xmlns:p14="http://schemas.microsoft.com/office/powerpoint/2010/main" val="3706269161"/>
              </p:ext>
            </p:extLst>
          </p:nvPr>
        </p:nvGraphicFramePr>
        <p:xfrm>
          <a:off x="705263" y="2584173"/>
          <a:ext cx="9922979" cy="3710609"/>
        </p:xfrm>
        <a:graphic>
          <a:graphicData uri="http://schemas.openxmlformats.org/drawingml/2006/chart">
            <c:chart xmlns:c="http://schemas.openxmlformats.org/drawingml/2006/chart" xmlns:r="http://schemas.openxmlformats.org/officeDocument/2006/relationships" r:id="rId2"/>
          </a:graphicData>
        </a:graphic>
      </p:graphicFrame>
      <p:pic>
        <p:nvPicPr>
          <p:cNvPr id="8" name="Obraz 7">
            <a:extLst>
              <a:ext uri="{FF2B5EF4-FFF2-40B4-BE49-F238E27FC236}">
                <a16:creationId xmlns:a16="http://schemas.microsoft.com/office/drawing/2014/main" xmlns="" id="{4BBC8D1A-FB99-431B-B290-FC9B2772BB13}"/>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734262" y="0"/>
            <a:ext cx="1457738" cy="1517373"/>
          </a:xfrm>
          <a:prstGeom prst="rect">
            <a:avLst/>
          </a:prstGeom>
        </p:spPr>
      </p:pic>
    </p:spTree>
    <p:extLst>
      <p:ext uri="{BB962C8B-B14F-4D97-AF65-F5344CB8AC3E}">
        <p14:creationId xmlns:p14="http://schemas.microsoft.com/office/powerpoint/2010/main" val="3947840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E07A3D5-28EA-46F6-A9EF-C313CEC726F4}"/>
              </a:ext>
            </a:extLst>
          </p:cNvPr>
          <p:cNvSpPr>
            <a:spLocks noGrp="1"/>
          </p:cNvSpPr>
          <p:nvPr>
            <p:ph type="title"/>
          </p:nvPr>
        </p:nvSpPr>
        <p:spPr/>
        <p:txBody>
          <a:bodyPr>
            <a:noAutofit/>
          </a:bodyPr>
          <a:lstStyle/>
          <a:p>
            <a:r>
              <a:rPr lang="pl-PL" sz="4000" dirty="0"/>
              <a:t>Pyt. 4. Działka 108/3 ma powierzchnię 0,3001 ha,  proszę więc wskazać, co mogłoby się jeszcze na niej znaleźć, aby służyło mieszkańcom sołectwa Bogusławki i okolicznych wsi?"</a:t>
            </a:r>
          </a:p>
        </p:txBody>
      </p:sp>
      <p:graphicFrame>
        <p:nvGraphicFramePr>
          <p:cNvPr id="4" name="Symbol zastępczy zawartości 3">
            <a:extLst>
              <a:ext uri="{FF2B5EF4-FFF2-40B4-BE49-F238E27FC236}">
                <a16:creationId xmlns:a16="http://schemas.microsoft.com/office/drawing/2014/main" xmlns="" id="{D657C0B5-7E09-489C-B5CD-F1FCDE77EA24}"/>
              </a:ext>
            </a:extLst>
          </p:cNvPr>
          <p:cNvGraphicFramePr>
            <a:graphicFrameLocks noGrp="1"/>
          </p:cNvGraphicFramePr>
          <p:nvPr>
            <p:ph idx="1"/>
            <p:extLst>
              <p:ext uri="{D42A27DB-BD31-4B8C-83A1-F6EECF244321}">
                <p14:modId xmlns:p14="http://schemas.microsoft.com/office/powerpoint/2010/main" val="946120369"/>
              </p:ext>
            </p:extLst>
          </p:nvPr>
        </p:nvGraphicFramePr>
        <p:xfrm>
          <a:off x="463826" y="2651125"/>
          <a:ext cx="10664549" cy="3961710"/>
        </p:xfrm>
        <a:graphic>
          <a:graphicData uri="http://schemas.openxmlformats.org/drawingml/2006/chart">
            <c:chart xmlns:c="http://schemas.openxmlformats.org/drawingml/2006/chart" xmlns:r="http://schemas.openxmlformats.org/officeDocument/2006/relationships" r:id="rId2"/>
          </a:graphicData>
        </a:graphic>
      </p:graphicFrame>
      <p:pic>
        <p:nvPicPr>
          <p:cNvPr id="5" name="Obraz 4">
            <a:extLst>
              <a:ext uri="{FF2B5EF4-FFF2-40B4-BE49-F238E27FC236}">
                <a16:creationId xmlns:a16="http://schemas.microsoft.com/office/drawing/2014/main" xmlns="" id="{7D04F45C-1C3E-4DB5-B29E-AEBDFDC29AF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734262" y="96491"/>
            <a:ext cx="1457738" cy="1517373"/>
          </a:xfrm>
          <a:prstGeom prst="rect">
            <a:avLst/>
          </a:prstGeom>
        </p:spPr>
      </p:pic>
    </p:spTree>
    <p:extLst>
      <p:ext uri="{BB962C8B-B14F-4D97-AF65-F5344CB8AC3E}">
        <p14:creationId xmlns:p14="http://schemas.microsoft.com/office/powerpoint/2010/main" val="3043570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FA80A6E-A043-4EE8-8194-05A9314EAA60}"/>
              </a:ext>
            </a:extLst>
          </p:cNvPr>
          <p:cNvSpPr>
            <a:spLocks noGrp="1"/>
          </p:cNvSpPr>
          <p:nvPr>
            <p:ph type="title"/>
          </p:nvPr>
        </p:nvSpPr>
        <p:spPr>
          <a:xfrm>
            <a:off x="1069848" y="749675"/>
            <a:ext cx="10058400" cy="1609344"/>
          </a:xfrm>
        </p:spPr>
        <p:txBody>
          <a:bodyPr>
            <a:noAutofit/>
          </a:bodyPr>
          <a:lstStyle/>
          <a:p>
            <a:r>
              <a:rPr lang="pl-PL" sz="4000" b="1" dirty="0"/>
              <a:t>Pyt. 5. „Jak Państwo sądzicie, w jaki sposób powinna zostać zbudowana świetlica dla mieszkańców sołectwa Bogusławki? Z jakiego materiału?”</a:t>
            </a:r>
            <a:r>
              <a:rPr lang="pl-PL" sz="4000" dirty="0"/>
              <a:t/>
            </a:r>
            <a:br>
              <a:rPr lang="pl-PL" sz="4000" dirty="0"/>
            </a:br>
            <a:endParaRPr lang="pl-PL" sz="4000" dirty="0"/>
          </a:p>
        </p:txBody>
      </p:sp>
      <p:graphicFrame>
        <p:nvGraphicFramePr>
          <p:cNvPr id="4" name="Wykres 3">
            <a:extLst>
              <a:ext uri="{FF2B5EF4-FFF2-40B4-BE49-F238E27FC236}">
                <a16:creationId xmlns:a16="http://schemas.microsoft.com/office/drawing/2014/main" xmlns="" id="{C6F6E699-3C5C-4688-8C04-D6A42311593E}"/>
              </a:ext>
            </a:extLst>
          </p:cNvPr>
          <p:cNvGraphicFramePr/>
          <p:nvPr>
            <p:extLst>
              <p:ext uri="{D42A27DB-BD31-4B8C-83A1-F6EECF244321}">
                <p14:modId xmlns:p14="http://schemas.microsoft.com/office/powerpoint/2010/main" val="3872602056"/>
              </p:ext>
            </p:extLst>
          </p:nvPr>
        </p:nvGraphicFramePr>
        <p:xfrm>
          <a:off x="1603513" y="2610678"/>
          <a:ext cx="8216347" cy="4015409"/>
        </p:xfrm>
        <a:graphic>
          <a:graphicData uri="http://schemas.openxmlformats.org/drawingml/2006/chart">
            <c:chart xmlns:c="http://schemas.openxmlformats.org/drawingml/2006/chart" xmlns:r="http://schemas.openxmlformats.org/officeDocument/2006/relationships" r:id="rId2"/>
          </a:graphicData>
        </a:graphic>
      </p:graphicFrame>
      <p:pic>
        <p:nvPicPr>
          <p:cNvPr id="5" name="Obraz 4">
            <a:extLst>
              <a:ext uri="{FF2B5EF4-FFF2-40B4-BE49-F238E27FC236}">
                <a16:creationId xmlns:a16="http://schemas.microsoft.com/office/drawing/2014/main" xmlns="" id="{54D8E9AE-9DC4-4A02-BF5B-FA5C6A6DFE8F}"/>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734262" y="36974"/>
            <a:ext cx="1457738" cy="1517373"/>
          </a:xfrm>
          <a:prstGeom prst="rect">
            <a:avLst/>
          </a:prstGeom>
        </p:spPr>
      </p:pic>
    </p:spTree>
    <p:extLst>
      <p:ext uri="{BB962C8B-B14F-4D97-AF65-F5344CB8AC3E}">
        <p14:creationId xmlns:p14="http://schemas.microsoft.com/office/powerpoint/2010/main" val="347728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E9D7628-B058-4EA4-8A59-3BB3361CC51F}"/>
              </a:ext>
            </a:extLst>
          </p:cNvPr>
          <p:cNvSpPr>
            <a:spLocks noGrp="1"/>
          </p:cNvSpPr>
          <p:nvPr>
            <p:ph type="title"/>
          </p:nvPr>
        </p:nvSpPr>
        <p:spPr/>
        <p:txBody>
          <a:bodyPr>
            <a:normAutofit fontScale="90000"/>
          </a:bodyPr>
          <a:lstStyle/>
          <a:p>
            <a:r>
              <a:rPr lang="pl-PL" b="1" dirty="0"/>
              <a:t>Pyt.6. Jakie pomieszczenia powinny znajdować się w planowanej świetlicy wiejskiej?</a:t>
            </a:r>
            <a:endParaRPr lang="pl-PL" dirty="0"/>
          </a:p>
        </p:txBody>
      </p:sp>
      <p:graphicFrame>
        <p:nvGraphicFramePr>
          <p:cNvPr id="4" name="Wykres 3">
            <a:extLst>
              <a:ext uri="{FF2B5EF4-FFF2-40B4-BE49-F238E27FC236}">
                <a16:creationId xmlns:a16="http://schemas.microsoft.com/office/drawing/2014/main" xmlns="" id="{B2FFDA22-51D8-41CB-B8DA-D1FC09786B27}"/>
              </a:ext>
            </a:extLst>
          </p:cNvPr>
          <p:cNvGraphicFramePr/>
          <p:nvPr>
            <p:extLst>
              <p:ext uri="{D42A27DB-BD31-4B8C-83A1-F6EECF244321}">
                <p14:modId xmlns:p14="http://schemas.microsoft.com/office/powerpoint/2010/main" val="1874786"/>
              </p:ext>
            </p:extLst>
          </p:nvPr>
        </p:nvGraphicFramePr>
        <p:xfrm>
          <a:off x="1166191" y="2504660"/>
          <a:ext cx="9528313" cy="3896139"/>
        </p:xfrm>
        <a:graphic>
          <a:graphicData uri="http://schemas.openxmlformats.org/drawingml/2006/chart">
            <c:chart xmlns:c="http://schemas.openxmlformats.org/drawingml/2006/chart" xmlns:r="http://schemas.openxmlformats.org/officeDocument/2006/relationships" r:id="rId2"/>
          </a:graphicData>
        </a:graphic>
      </p:graphicFrame>
      <p:pic>
        <p:nvPicPr>
          <p:cNvPr id="5" name="Obraz 4">
            <a:extLst>
              <a:ext uri="{FF2B5EF4-FFF2-40B4-BE49-F238E27FC236}">
                <a16:creationId xmlns:a16="http://schemas.microsoft.com/office/drawing/2014/main" xmlns="" id="{B42EDF32-DA56-4056-B138-1B703A12E8C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694504" y="185530"/>
            <a:ext cx="1457738" cy="1517373"/>
          </a:xfrm>
          <a:prstGeom prst="rect">
            <a:avLst/>
          </a:prstGeom>
        </p:spPr>
      </p:pic>
    </p:spTree>
    <p:extLst>
      <p:ext uri="{BB962C8B-B14F-4D97-AF65-F5344CB8AC3E}">
        <p14:creationId xmlns:p14="http://schemas.microsoft.com/office/powerpoint/2010/main" val="25078731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Drewniana czcionk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rewniana czcionka">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Typ drewna</Template>
  <TotalTime>73</TotalTime>
  <Words>1081</Words>
  <Application>Microsoft Office PowerPoint</Application>
  <PresentationFormat>Niestandardowy</PresentationFormat>
  <Paragraphs>70</Paragraphs>
  <Slides>16</Slides>
  <Notes>0</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Drewniana czcionka</vt:lpstr>
      <vt:lpstr>Raport z badania ankietowego</vt:lpstr>
      <vt:lpstr>Informacje ogólne</vt:lpstr>
      <vt:lpstr>Ankietowani </vt:lpstr>
      <vt:lpstr>Pyt.1. Czy Pani / Pan uważa, że mieszkańcy sołectwa Bogusławki potrzebują miejsca spotkań? </vt:lpstr>
      <vt:lpstr>Pyt. 2. Czy Pan/ Pani uważa, że na działce 108/3 powinna zostać wybudowana świetlica wiejska dla mieszkańców sołectwa Bogusławki ?</vt:lpstr>
      <vt:lpstr>Pyt. 3. Proszę się zastanowić i odpowiedzieć na pytanie „Jakie funkcje powinna pełnić świetlica dla mieszkańców sołectwa Bogusławki?”</vt:lpstr>
      <vt:lpstr>Pyt. 4. Działka 108/3 ma powierzchnię 0,3001 ha,  proszę więc wskazać, co mogłoby się jeszcze na niej znaleźć, aby służyło mieszkańcom sołectwa Bogusławki i okolicznych wsi?"</vt:lpstr>
      <vt:lpstr>Pyt. 5. „Jak Państwo sądzicie, w jaki sposób powinna zostać zbudowana świetlica dla mieszkańców sołectwa Bogusławki? Z jakiego materiału?” </vt:lpstr>
      <vt:lpstr>Pyt.6. Jakie pomieszczenia powinny znajdować się w planowanej świetlicy wiejskiej?</vt:lpstr>
      <vt:lpstr>Pyt. 7.  Jakie Pani / Pana zdaniem zajęcia / wydarzenia powinny być organizowane w świetlicy czy wokół świetlicy dla dzieci i młodzieży?"</vt:lpstr>
      <vt:lpstr>Dla dzieci i młodzieży proponowano m.in.:</vt:lpstr>
      <vt:lpstr>Pyt. 8. Jakie Pani / Pana zdaniem zajęcia / wydarzenia powinny być organizowane w świetlicy czy wokół świetlicy dla dorosłych i seniorów? </vt:lpstr>
      <vt:lpstr>Dla dorosłych i seniorów zaproponowano m.in.:</vt:lpstr>
      <vt:lpstr>Pyt. 9. Czy uważa Pan / Pani, że w świetlicy mogłyby odbywać się jakieś cykliczne (min. raz w miesiącu) spotkania? Jeśli tak, proszę zaproponować jakie?”</vt:lpstr>
      <vt:lpstr>Pyt. 10. Planowane jest skonsultowanie w mieszkańcami sołectwa Bogusławki i innymi zainteresowani osobami szczegółów związanych z zagospodarowaniem działki 108/3 wraz z koncepcją urbanisty. Proszę wskazać, w jakich dniach i porach dnia powinny być organizowane spotkania, aby wzięło w nich udział jak najwięcej osób?"</vt:lpstr>
      <vt:lpstr>Badanie ankietowe realizowane w ramach projektu „Dobre konsultacje, dobry plan”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Mariola</dc:creator>
  <cp:lastModifiedBy>Agata Ignasiak</cp:lastModifiedBy>
  <cp:revision>12</cp:revision>
  <dcterms:created xsi:type="dcterms:W3CDTF">2017-06-29T11:26:42Z</dcterms:created>
  <dcterms:modified xsi:type="dcterms:W3CDTF">2017-06-30T06:46:48Z</dcterms:modified>
</cp:coreProperties>
</file>