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7"/>
  </p:notesMasterIdLst>
  <p:sldIdLst>
    <p:sldId id="256" r:id="rId2"/>
    <p:sldId id="262" r:id="rId3"/>
    <p:sldId id="282" r:id="rId4"/>
    <p:sldId id="257" r:id="rId5"/>
    <p:sldId id="259" r:id="rId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8E118-8D70-4306-BF9D-9F227D10F4F9}" type="datetimeFigureOut">
              <a:rPr lang="pl-PL" smtClean="0"/>
              <a:pPr/>
              <a:t>2014-02-20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2162F-AE3F-4B42-A06B-708FB6750D4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0918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2162F-AE3F-4B42-A06B-708FB6750D48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2162F-AE3F-4B42-A06B-708FB6750D48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Prostokąt zaokrąglony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11AB-359F-4BC3-B56F-29CD2AE30F64}" type="datetimeFigureOut">
              <a:rPr lang="pl-PL" smtClean="0"/>
              <a:pPr/>
              <a:t>2014-02-20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8E39533-2E26-4E6A-A356-A776CB3B6BC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11AB-359F-4BC3-B56F-29CD2AE30F64}" type="datetimeFigureOut">
              <a:rPr lang="pl-PL" smtClean="0"/>
              <a:pPr/>
              <a:t>2014-02-20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9533-2E26-4E6A-A356-A776CB3B6B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11AB-359F-4BC3-B56F-29CD2AE30F64}" type="datetimeFigureOut">
              <a:rPr lang="pl-PL" smtClean="0"/>
              <a:pPr/>
              <a:t>2014-02-20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9533-2E26-4E6A-A356-A776CB3B6B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11AB-359F-4BC3-B56F-29CD2AE30F64}" type="datetimeFigureOut">
              <a:rPr lang="pl-PL" smtClean="0"/>
              <a:pPr/>
              <a:t>2014-02-20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9533-2E26-4E6A-A356-A776CB3B6BC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Prostokąt zaokrąglony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11AB-359F-4BC3-B56F-29CD2AE30F64}" type="datetimeFigureOut">
              <a:rPr lang="pl-PL" smtClean="0"/>
              <a:pPr/>
              <a:t>2014-02-20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8E39533-2E26-4E6A-A356-A776CB3B6B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11AB-359F-4BC3-B56F-29CD2AE30F64}" type="datetimeFigureOut">
              <a:rPr lang="pl-PL" smtClean="0"/>
              <a:pPr/>
              <a:t>2014-02-20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9533-2E26-4E6A-A356-A776CB3B6BC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11AB-359F-4BC3-B56F-29CD2AE30F64}" type="datetimeFigureOut">
              <a:rPr lang="pl-PL" smtClean="0"/>
              <a:pPr/>
              <a:t>2014-02-20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9533-2E26-4E6A-A356-A776CB3B6BC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11AB-359F-4BC3-B56F-29CD2AE30F64}" type="datetimeFigureOut">
              <a:rPr lang="pl-PL" smtClean="0"/>
              <a:pPr/>
              <a:t>2014-02-20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9533-2E26-4E6A-A356-A776CB3B6B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11AB-359F-4BC3-B56F-29CD2AE30F64}" type="datetimeFigureOut">
              <a:rPr lang="pl-PL" smtClean="0"/>
              <a:pPr/>
              <a:t>2014-02-20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9533-2E26-4E6A-A356-A776CB3B6B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Prostokąt zaokrąglony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11AB-359F-4BC3-B56F-29CD2AE30F64}" type="datetimeFigureOut">
              <a:rPr lang="pl-PL" smtClean="0"/>
              <a:pPr/>
              <a:t>2014-02-20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9533-2E26-4E6A-A356-A776CB3B6BC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11AB-359F-4BC3-B56F-29CD2AE30F64}" type="datetimeFigureOut">
              <a:rPr lang="pl-PL" smtClean="0"/>
              <a:pPr/>
              <a:t>2014-02-20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8E39533-2E26-4E6A-A356-A776CB3B6BC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Prostokąt zaokrąglony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F7B11AB-359F-4BC3-B56F-29CD2AE30F64}" type="datetimeFigureOut">
              <a:rPr lang="pl-PL" smtClean="0"/>
              <a:pPr/>
              <a:t>2014-02-20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8E39533-2E26-4E6A-A356-A776CB3B6BC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91022"/>
          </a:xfrm>
        </p:spPr>
        <p:txBody>
          <a:bodyPr>
            <a:normAutofit/>
          </a:bodyPr>
          <a:lstStyle/>
          <a:p>
            <a:r>
              <a:rPr lang="pl-PL" sz="2400" dirty="0" smtClean="0"/>
              <a:t>Prezentacja projektów zrealizowanych w ramach wdrażania Lokalnej Strategii Rozwoju </a:t>
            </a:r>
            <a:br>
              <a:rPr lang="pl-PL" sz="2400" dirty="0" smtClean="0"/>
            </a:br>
            <a:r>
              <a:rPr lang="pl-PL" sz="2400" dirty="0" smtClean="0"/>
              <a:t>przez Partnerów LGD</a:t>
            </a:r>
            <a:endParaRPr lang="pl-PL" sz="2400" dirty="0"/>
          </a:p>
        </p:txBody>
      </p:sp>
      <p:pic>
        <p:nvPicPr>
          <p:cNvPr id="161798" name="Picture 6" descr="C:\Users\Gotyk\Desktop\pasek.JPG"/>
          <p:cNvPicPr>
            <a:picLocks noChangeAspect="1" noChangeArrowheads="1"/>
          </p:cNvPicPr>
          <p:nvPr/>
        </p:nvPicPr>
        <p:blipFill>
          <a:blip r:embed="rId2" cstate="print"/>
          <a:srcRect l="1963" t="6428" r="1176" b="10011"/>
          <a:stretch>
            <a:fillRect/>
          </a:stretch>
        </p:blipFill>
        <p:spPr bwMode="auto">
          <a:xfrm>
            <a:off x="0" y="0"/>
            <a:ext cx="9144000" cy="966439"/>
          </a:xfrm>
          <a:prstGeom prst="rect">
            <a:avLst/>
          </a:prstGeom>
          <a:noFill/>
        </p:spPr>
      </p:pic>
      <p:pic>
        <p:nvPicPr>
          <p:cNvPr id="161799" name="Picture 7" descr="C:\Users\Gotyk\Desktop\herby.JPG"/>
          <p:cNvPicPr>
            <a:picLocks noChangeAspect="1" noChangeArrowheads="1"/>
          </p:cNvPicPr>
          <p:nvPr/>
        </p:nvPicPr>
        <p:blipFill>
          <a:blip r:embed="rId3" cstate="print"/>
          <a:srcRect l="5943" t="12882" r="16794" b="24937"/>
          <a:stretch>
            <a:fillRect/>
          </a:stretch>
        </p:blipFill>
        <p:spPr bwMode="auto">
          <a:xfrm>
            <a:off x="2195736" y="4797152"/>
            <a:ext cx="4400067" cy="1286174"/>
          </a:xfrm>
          <a:prstGeom prst="rect">
            <a:avLst/>
          </a:prstGeom>
          <a:noFill/>
        </p:spPr>
      </p:pic>
      <p:sp>
        <p:nvSpPr>
          <p:cNvPr id="12" name="pole tekstowe 11"/>
          <p:cNvSpPr txBox="1"/>
          <p:nvPr/>
        </p:nvSpPr>
        <p:spPr>
          <a:xfrm>
            <a:off x="1787352" y="3645024"/>
            <a:ext cx="50577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/>
              <a:t>Forum Partnerów Fundacji „Ziemia Gotyku” </a:t>
            </a:r>
          </a:p>
          <a:p>
            <a:pPr algn="ctr"/>
            <a:r>
              <a:rPr lang="pl-PL" b="1" dirty="0" smtClean="0"/>
              <a:t> Lokalna Grupa Działania</a:t>
            </a:r>
          </a:p>
          <a:p>
            <a:pPr algn="ctr"/>
            <a:r>
              <a:rPr lang="pl-PL" b="1" dirty="0" smtClean="0"/>
              <a:t>Grzywna,  20.02.2014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91022"/>
          </a:xfrm>
        </p:spPr>
        <p:txBody>
          <a:bodyPr>
            <a:normAutofit/>
          </a:bodyPr>
          <a:lstStyle/>
          <a:p>
            <a:r>
              <a:rPr lang="pl-PL" sz="4800" dirty="0" smtClean="0"/>
              <a:t>Gmina Chełmża</a:t>
            </a:r>
            <a:endParaRPr lang="pl-PL" sz="4800" dirty="0"/>
          </a:p>
        </p:txBody>
      </p:sp>
      <p:pic>
        <p:nvPicPr>
          <p:cNvPr id="162818" name="Picture 2" descr="C:\Users\Gotyk\Desktop\z chełmżą.JPG"/>
          <p:cNvPicPr>
            <a:picLocks noChangeAspect="1" noChangeArrowheads="1"/>
          </p:cNvPicPr>
          <p:nvPr/>
        </p:nvPicPr>
        <p:blipFill>
          <a:blip r:embed="rId2" cstate="print"/>
          <a:srcRect l="1176" t="6684" r="1963" b="30749"/>
          <a:stretch>
            <a:fillRect/>
          </a:stretch>
        </p:blipFill>
        <p:spPr bwMode="auto">
          <a:xfrm>
            <a:off x="0" y="14288"/>
            <a:ext cx="9144000" cy="966439"/>
          </a:xfrm>
          <a:prstGeom prst="rect">
            <a:avLst/>
          </a:prstGeom>
          <a:noFill/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48803"/>
            <a:ext cx="5239488" cy="3492992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glow rad="228600">
              <a:schemeClr val="bg1">
                <a:lumMod val="50000"/>
                <a:alpha val="40000"/>
              </a:schemeClr>
            </a:glow>
          </a:effectLst>
        </p:spPr>
      </p:pic>
      <p:sp>
        <p:nvSpPr>
          <p:cNvPr id="4" name="Prostokąt 3"/>
          <p:cNvSpPr/>
          <p:nvPr/>
        </p:nvSpPr>
        <p:spPr>
          <a:xfrm>
            <a:off x="5742857" y="5577112"/>
            <a:ext cx="3146921" cy="646331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l-PL" sz="1200" b="1" dirty="0"/>
              <a:t>Wartość całkowita projektu </a:t>
            </a:r>
            <a:r>
              <a:rPr lang="pl-PL" sz="1200" b="1"/>
              <a:t>- </a:t>
            </a:r>
            <a:r>
              <a:rPr lang="pl-PL" sz="1200" b="1" smtClean="0"/>
              <a:t>17 297,85 zł </a:t>
            </a:r>
            <a:r>
              <a:rPr lang="pl-PL" sz="1200" b="1" dirty="0"/>
              <a:t/>
            </a:r>
            <a:br>
              <a:rPr lang="pl-PL" sz="1200" b="1" dirty="0"/>
            </a:br>
            <a:r>
              <a:rPr lang="pl-PL" sz="1200" b="1" dirty="0" smtClean="0"/>
              <a:t>Kwota dofinansowania </a:t>
            </a:r>
            <a:r>
              <a:rPr lang="pl-PL" sz="1200" b="1" dirty="0"/>
              <a:t>- 5 800,00 zł</a:t>
            </a:r>
            <a:br>
              <a:rPr lang="pl-PL" sz="1200" b="1" dirty="0"/>
            </a:br>
            <a:endParaRPr lang="pl-PL" sz="1200" b="1" dirty="0"/>
          </a:p>
        </p:txBody>
      </p:sp>
      <p:sp>
        <p:nvSpPr>
          <p:cNvPr id="3" name="Prostokąt 2"/>
          <p:cNvSpPr/>
          <p:nvPr/>
        </p:nvSpPr>
        <p:spPr>
          <a:xfrm>
            <a:off x="5819988" y="3602712"/>
            <a:ext cx="2991461" cy="92333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rgbClr val="0070C0"/>
                </a:solidFill>
              </a:rPr>
              <a:t>"</a:t>
            </a:r>
            <a:r>
              <a:rPr lang="pl-PL" b="1" dirty="0">
                <a:solidFill>
                  <a:srgbClr val="0070C0"/>
                </a:solidFill>
              </a:rPr>
              <a:t>Remont wraz </a:t>
            </a:r>
            <a:endParaRPr lang="pl-PL" b="1" dirty="0" smtClean="0">
              <a:solidFill>
                <a:srgbClr val="0070C0"/>
              </a:solidFill>
            </a:endParaRPr>
          </a:p>
          <a:p>
            <a:pPr algn="ctr"/>
            <a:r>
              <a:rPr lang="pl-PL" b="1" dirty="0" smtClean="0">
                <a:solidFill>
                  <a:srgbClr val="0070C0"/>
                </a:solidFill>
              </a:rPr>
              <a:t>z </a:t>
            </a:r>
            <a:r>
              <a:rPr lang="pl-PL" b="1" dirty="0">
                <a:solidFill>
                  <a:srgbClr val="0070C0"/>
                </a:solidFill>
              </a:rPr>
              <a:t>modernizacją świetlicy wiejskiej w </a:t>
            </a:r>
            <a:r>
              <a:rPr lang="pl-PL" b="1" dirty="0" smtClean="0">
                <a:solidFill>
                  <a:srgbClr val="0070C0"/>
                </a:solidFill>
              </a:rPr>
              <a:t>Zajączkowie</a:t>
            </a:r>
            <a:r>
              <a:rPr lang="pl-PL" dirty="0" smtClean="0">
                <a:solidFill>
                  <a:srgbClr val="0070C0"/>
                </a:solidFill>
              </a:rPr>
              <a:t>"</a:t>
            </a:r>
            <a:endParaRPr lang="pl-PL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7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53" y="1052736"/>
            <a:ext cx="3564396" cy="2376264"/>
          </a:xfrm>
          <a:effectLst>
            <a:glow rad="228600">
              <a:schemeClr val="bg2">
                <a:lumMod val="75000"/>
                <a:alpha val="40000"/>
              </a:schemeClr>
            </a:glow>
          </a:effectLst>
        </p:spPr>
      </p:pic>
      <p:pic>
        <p:nvPicPr>
          <p:cNvPr id="4" name="Obraz 3" descr="C:\Users\Justyna\Documents\płyta KOLĘDY\LOGO gminy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497" y="620688"/>
            <a:ext cx="576064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4" descr="logo ziemia gotyk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9836" y="594746"/>
            <a:ext cx="58216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452752" y="388308"/>
            <a:ext cx="5919447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pl-PL" sz="1400" b="1" dirty="0" smtClean="0"/>
              <a:t>Gmina </a:t>
            </a:r>
            <a:r>
              <a:rPr lang="pl-PL" sz="1400" b="1" dirty="0"/>
              <a:t>C</a:t>
            </a:r>
            <a:r>
              <a:rPr lang="pl-PL" sz="1400" b="1" dirty="0" smtClean="0"/>
              <a:t>hełmża</a:t>
            </a:r>
          </a:p>
          <a:p>
            <a:r>
              <a:rPr lang="pl-PL" sz="1400" b="1" dirty="0" smtClean="0">
                <a:solidFill>
                  <a:srgbClr val="0070C0"/>
                </a:solidFill>
              </a:rPr>
              <a:t>"</a:t>
            </a:r>
            <a:r>
              <a:rPr lang="pl-PL" sz="1400" b="1" dirty="0">
                <a:solidFill>
                  <a:srgbClr val="0070C0"/>
                </a:solidFill>
              </a:rPr>
              <a:t>Remont wraz </a:t>
            </a:r>
            <a:r>
              <a:rPr lang="pl-PL" sz="1400" b="1" dirty="0" smtClean="0">
                <a:solidFill>
                  <a:srgbClr val="0070C0"/>
                </a:solidFill>
              </a:rPr>
              <a:t>z </a:t>
            </a:r>
            <a:r>
              <a:rPr lang="pl-PL" sz="1400" b="1" dirty="0">
                <a:solidFill>
                  <a:srgbClr val="0070C0"/>
                </a:solidFill>
              </a:rPr>
              <a:t>modernizacją świetlicy wiejskiej w </a:t>
            </a:r>
            <a:r>
              <a:rPr lang="pl-PL" sz="1400" b="1" dirty="0" smtClean="0">
                <a:solidFill>
                  <a:srgbClr val="0070C0"/>
                </a:solidFill>
              </a:rPr>
              <a:t>Zajączkowie"</a:t>
            </a:r>
            <a:endParaRPr lang="pl-PL" sz="1400" b="1" dirty="0">
              <a:solidFill>
                <a:srgbClr val="0070C0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772766"/>
            <a:ext cx="5616625" cy="3744416"/>
          </a:xfrm>
          <a:prstGeom prst="rect">
            <a:avLst/>
          </a:prstGeom>
          <a:effectLst>
            <a:glow rad="228600">
              <a:schemeClr val="bg2">
                <a:lumMod val="50000"/>
                <a:alpha val="40000"/>
              </a:schemeClr>
            </a:glow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53" y="3224323"/>
            <a:ext cx="3439288" cy="2292859"/>
          </a:xfrm>
          <a:prstGeom prst="rect">
            <a:avLst/>
          </a:prstGeom>
          <a:effectLst>
            <a:glow rad="228600">
              <a:schemeClr val="bg2">
                <a:lumMod val="50000"/>
                <a:alpha val="40000"/>
              </a:schemeClr>
            </a:glow>
          </a:effectLst>
        </p:spPr>
      </p:pic>
      <p:sp>
        <p:nvSpPr>
          <p:cNvPr id="11" name="Prostokąt 10"/>
          <p:cNvSpPr/>
          <p:nvPr/>
        </p:nvSpPr>
        <p:spPr>
          <a:xfrm>
            <a:off x="452753" y="5661248"/>
            <a:ext cx="83677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/>
              <a:t>Modernizacja obiektu </a:t>
            </a:r>
            <a:r>
              <a:rPr lang="pl-PL" sz="1400" b="1" dirty="0" smtClean="0"/>
              <a:t>polegała na </a:t>
            </a:r>
            <a:r>
              <a:rPr lang="pl-PL" sz="1400" b="1" dirty="0"/>
              <a:t>wprowadzeniu nowych elementów </a:t>
            </a:r>
            <a:r>
              <a:rPr lang="pl-PL" sz="1400" b="1" dirty="0" smtClean="0"/>
              <a:t> </a:t>
            </a:r>
            <a:r>
              <a:rPr lang="pl-PL" sz="1400" b="1" dirty="0"/>
              <a:t>jak centralne ogrzewanie oraz instalacji ciepłej wody </a:t>
            </a:r>
            <a:r>
              <a:rPr lang="pl-PL" sz="1400" b="1" dirty="0" smtClean="0"/>
              <a:t>użytkowej. Termin realizacji operacji: 31.07. -  31.09.2013 r.</a:t>
            </a:r>
            <a:r>
              <a:rPr lang="pl-PL" sz="1400" b="1" dirty="0"/>
              <a:t/>
            </a:r>
            <a:br>
              <a:rPr lang="pl-PL" sz="1400" b="1" dirty="0"/>
            </a:br>
            <a:endParaRPr lang="pl-PL" sz="1400" b="1" dirty="0"/>
          </a:p>
        </p:txBody>
      </p:sp>
    </p:spTree>
    <p:extLst>
      <p:ext uri="{BB962C8B-B14F-4D97-AF65-F5344CB8AC3E}">
        <p14:creationId xmlns:p14="http://schemas.microsoft.com/office/powerpoint/2010/main" val="1226702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6321896" cy="720080"/>
          </a:xfrm>
        </p:spPr>
        <p:txBody>
          <a:bodyPr>
            <a:normAutofit/>
          </a:bodyPr>
          <a:lstStyle/>
          <a:p>
            <a:r>
              <a:rPr lang="pl-PL" sz="1400" b="1" dirty="0" smtClean="0">
                <a:solidFill>
                  <a:schemeClr val="tx1"/>
                </a:solidFill>
                <a:latin typeface="Cambria" pitchFamily="18" charset="0"/>
              </a:rPr>
              <a:t>Centrum Inicjatyw Kulturalnych Gminy Chełmża</a:t>
            </a:r>
            <a:r>
              <a:rPr lang="pl-PL" sz="1400" dirty="0" smtClean="0">
                <a:solidFill>
                  <a:schemeClr val="tx1"/>
                </a:solidFill>
                <a:latin typeface="Cambria" pitchFamily="18" charset="0"/>
              </a:rPr>
              <a:t/>
            </a:r>
            <a:br>
              <a:rPr lang="pl-PL" sz="1400" dirty="0" smtClean="0">
                <a:solidFill>
                  <a:schemeClr val="tx1"/>
                </a:solidFill>
                <a:latin typeface="Cambria" pitchFamily="18" charset="0"/>
              </a:rPr>
            </a:br>
            <a:r>
              <a:rPr lang="pl-PL" sz="1400" b="1" dirty="0" smtClean="0">
                <a:solidFill>
                  <a:srgbClr val="0070C0"/>
                </a:solidFill>
                <a:latin typeface="Cambria" pitchFamily="18" charset="0"/>
              </a:rPr>
              <a:t>„Utworzenie Szkółki rękodzieła ludowego i </a:t>
            </a:r>
            <a:r>
              <a:rPr lang="pl-PL" sz="1400" b="1" dirty="0" err="1" smtClean="0">
                <a:solidFill>
                  <a:srgbClr val="0070C0"/>
                </a:solidFill>
                <a:latin typeface="Cambria" pitchFamily="18" charset="0"/>
              </a:rPr>
              <a:t>tradycji</a:t>
            </a:r>
            <a:r>
              <a:rPr lang="pl-PL" sz="1400" b="1" dirty="0" smtClean="0">
                <a:solidFill>
                  <a:srgbClr val="0070C0"/>
                </a:solidFill>
                <a:latin typeface="Cambria" pitchFamily="18" charset="0"/>
              </a:rPr>
              <a:t> ZAPIECEK” </a:t>
            </a:r>
            <a:endParaRPr lang="pl-PL" sz="1400" dirty="0">
              <a:solidFill>
                <a:srgbClr val="0070C0"/>
              </a:solidFill>
              <a:latin typeface="Cambria" pitchFamily="18" charset="0"/>
            </a:endParaRPr>
          </a:p>
        </p:txBody>
      </p:sp>
      <p:pic>
        <p:nvPicPr>
          <p:cNvPr id="5" name="Obraz 4" descr="Nowy-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6632"/>
            <a:ext cx="720080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 descr="C:\Users\Justyna\Documents\płyta KOLĘDY\LOGO gminy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88640"/>
            <a:ext cx="576064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 descr="C:\Users\Justyna\Desktop\strona\zapiecek\IMG_931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77072"/>
            <a:ext cx="2808312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9" descr="C:\Users\Justyna\Desktop\strona\zapiecek\DSC_012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4932040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az 10" descr="C:\Users\Justyna\Desktop\strona\zapiecek\P108012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544" y="1052736"/>
            <a:ext cx="4104456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pole tekstowe 16"/>
          <p:cNvSpPr txBox="1"/>
          <p:nvPr/>
        </p:nvSpPr>
        <p:spPr>
          <a:xfrm>
            <a:off x="179512" y="4026456"/>
            <a:ext cx="6048672" cy="28315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pl-PL" sz="1200" dirty="0"/>
              <a:t>W okresie od maja 2013 roku do września 2013 roku w Gminie </a:t>
            </a:r>
            <a:r>
              <a:rPr lang="pl-PL" sz="1200" dirty="0" smtClean="0"/>
              <a:t>Chełmża odbywały </a:t>
            </a:r>
            <a:r>
              <a:rPr lang="pl-PL" sz="1200" dirty="0"/>
              <a:t>się  zajęcia rękodzielnicze, artystyczne i plecionkarstwo.  </a:t>
            </a:r>
            <a:r>
              <a:rPr lang="pl-PL" sz="1200" dirty="0" smtClean="0"/>
              <a:t>W </a:t>
            </a:r>
            <a:r>
              <a:rPr lang="pl-PL" sz="1200" dirty="0"/>
              <a:t>ramach realizacji </a:t>
            </a:r>
            <a:r>
              <a:rPr lang="pl-PL" sz="1200" dirty="0" smtClean="0"/>
              <a:t>operacji wykorzystywane </a:t>
            </a:r>
            <a:r>
              <a:rPr lang="pl-PL" sz="1200" dirty="0"/>
              <a:t>zostały  lokalne zasoby </a:t>
            </a:r>
            <a:r>
              <a:rPr lang="pl-PL" sz="1200" dirty="0" smtClean="0"/>
              <a:t>historyczne </a:t>
            </a:r>
            <a:r>
              <a:rPr lang="pl-PL" sz="1200" dirty="0"/>
              <a:t>i kulturowe. </a:t>
            </a:r>
            <a:r>
              <a:rPr lang="pl-PL" sz="1200" b="1" dirty="0"/>
              <a:t>Zajęcia odbywały  się  systematycznie w dwóch miejscach  </a:t>
            </a:r>
            <a:r>
              <a:rPr lang="pl-PL" sz="1200" b="1" dirty="0" smtClean="0"/>
              <a:t>na </a:t>
            </a:r>
            <a:r>
              <a:rPr lang="pl-PL" sz="1200" b="1" dirty="0"/>
              <a:t>terenie Gminy Chełmża: Zelgno (Pracownia Malwa)  i Sławkowo (Poniatówka</a:t>
            </a:r>
            <a:r>
              <a:rPr lang="pl-PL" sz="1200" b="1" dirty="0" smtClean="0"/>
              <a:t>)</a:t>
            </a:r>
            <a:r>
              <a:rPr lang="pl-PL" sz="1200" dirty="0" smtClean="0"/>
              <a:t>. </a:t>
            </a:r>
            <a:r>
              <a:rPr lang="pl-PL" sz="1200" dirty="0"/>
              <a:t>W warsztatach uczestniczyło kilkadziesiąt osób z Gminy Chełmża. Odbyły się łącznie  </a:t>
            </a:r>
            <a:r>
              <a:rPr lang="pl-PL" sz="1200" dirty="0" smtClean="0"/>
              <a:t>32 </a:t>
            </a:r>
            <a:r>
              <a:rPr lang="pl-PL" sz="1200" dirty="0"/>
              <a:t>warsztaty rękodzielnicze. Efektem 4 miesięcznej pracy są przepiękne dzieła artystyczne</a:t>
            </a:r>
            <a:r>
              <a:rPr lang="pl-PL" sz="1200" dirty="0" smtClean="0"/>
              <a:t>. </a:t>
            </a:r>
            <a:r>
              <a:rPr lang="pl-PL" sz="1200" dirty="0"/>
              <a:t>W ramach projektu odbyła się także wycieczka do Muzeum Etnograficznego do </a:t>
            </a:r>
            <a:r>
              <a:rPr lang="pl-PL" sz="1200" dirty="0" smtClean="0"/>
              <a:t>Torunia. W </a:t>
            </a:r>
            <a:r>
              <a:rPr lang="pl-PL" sz="1200" dirty="0"/>
              <a:t>projekcie udział wzięło 40 uczestników z Gminy Chełmża. Zwieńczeniem projektu była </a:t>
            </a:r>
            <a:r>
              <a:rPr lang="pl-PL" sz="1200" dirty="0" smtClean="0"/>
              <a:t>impreza promocyjna </a:t>
            </a:r>
            <a:r>
              <a:rPr lang="pl-PL" sz="1200" dirty="0"/>
              <a:t>i podsumowująca projekt </a:t>
            </a:r>
            <a:r>
              <a:rPr lang="pl-PL" sz="1200" dirty="0" smtClean="0"/>
              <a:t>pt</a:t>
            </a:r>
            <a:r>
              <a:rPr lang="pl-PL" sz="1200" dirty="0"/>
              <a:t>. Spotkanie przy Zapiecku</a:t>
            </a:r>
            <a:r>
              <a:rPr lang="pl-PL" sz="1200" dirty="0" smtClean="0"/>
              <a:t>.</a:t>
            </a:r>
          </a:p>
          <a:p>
            <a:endParaRPr lang="pl-PL" sz="1200" dirty="0" smtClean="0"/>
          </a:p>
          <a:p>
            <a:r>
              <a:rPr lang="pl-PL" sz="1200" b="1" dirty="0" smtClean="0"/>
              <a:t>Wartość całkowita projektu: 25 255,00 zł</a:t>
            </a:r>
          </a:p>
          <a:p>
            <a:r>
              <a:rPr lang="pl-PL" sz="1200" b="1" dirty="0" smtClean="0"/>
              <a:t>Kwota dofinansowania: 17 068,00 zł </a:t>
            </a:r>
          </a:p>
          <a:p>
            <a:endParaRPr lang="pl-PL" sz="1100" dirty="0"/>
          </a:p>
          <a:p>
            <a:endParaRPr lang="pl-PL" sz="1100" dirty="0"/>
          </a:p>
        </p:txBody>
      </p:sp>
      <p:pic>
        <p:nvPicPr>
          <p:cNvPr id="18" name="Obraz 4" descr="logo ziemia gotyku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16416" y="188641"/>
            <a:ext cx="58216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6552728" cy="576064"/>
          </a:xfrm>
        </p:spPr>
        <p:txBody>
          <a:bodyPr>
            <a:normAutofit fontScale="90000"/>
          </a:bodyPr>
          <a:lstStyle/>
          <a:p>
            <a:r>
              <a:rPr lang="pl-PL" sz="1400" b="1" dirty="0" smtClean="0">
                <a:solidFill>
                  <a:schemeClr val="tx1"/>
                </a:solidFill>
                <a:latin typeface="Cambria" pitchFamily="18" charset="0"/>
              </a:rPr>
              <a:t>Centrum Inicjatyw Kulturalnych Gminy Chełmża</a:t>
            </a:r>
            <a:r>
              <a:rPr lang="pl-PL" sz="1400" dirty="0" smtClean="0">
                <a:solidFill>
                  <a:schemeClr val="tx1"/>
                </a:solidFill>
                <a:latin typeface="Cambria" pitchFamily="18" charset="0"/>
              </a:rPr>
              <a:t/>
            </a:r>
            <a:br>
              <a:rPr lang="pl-PL" sz="1400" dirty="0" smtClean="0">
                <a:solidFill>
                  <a:schemeClr val="tx1"/>
                </a:solidFill>
                <a:latin typeface="Cambria" pitchFamily="18" charset="0"/>
              </a:rPr>
            </a:br>
            <a:r>
              <a:rPr lang="pl-PL" sz="1400" b="1" dirty="0" smtClean="0">
                <a:solidFill>
                  <a:srgbClr val="0070C0"/>
                </a:solidFill>
                <a:latin typeface="Cambria" pitchFamily="18" charset="0"/>
              </a:rPr>
              <a:t>Organizacja imprezy kulturalnej  pt. Dożynki w Gminie Chełmża- Zajączkowo 2013</a:t>
            </a:r>
            <a:endParaRPr lang="pl-PL" sz="14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pic>
        <p:nvPicPr>
          <p:cNvPr id="5" name="Obraz 4" descr="Nowy-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632"/>
            <a:ext cx="720080" cy="737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 descr="C:\Users\Justyna\Documents\płyta KOLĘDY\LOGO gminy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576064" cy="6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pole tekstowe 16"/>
          <p:cNvSpPr txBox="1"/>
          <p:nvPr/>
        </p:nvSpPr>
        <p:spPr>
          <a:xfrm>
            <a:off x="251520" y="4088011"/>
            <a:ext cx="8712968" cy="276998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pl-PL" sz="800" dirty="0" smtClean="0"/>
              <a:t>.</a:t>
            </a:r>
            <a:endParaRPr lang="pl-PL" sz="1200" dirty="0"/>
          </a:p>
          <a:p>
            <a:r>
              <a:rPr lang="pl-PL" sz="1200" dirty="0"/>
              <a:t>Impreza odbyła się po zakończeniu żniw </a:t>
            </a:r>
            <a:r>
              <a:rPr lang="pl-PL" sz="1200" dirty="0" smtClean="0"/>
              <a:t>1 </a:t>
            </a:r>
            <a:r>
              <a:rPr lang="pl-PL" sz="1200" dirty="0"/>
              <a:t>września 2013 roku w miejscowości Zajączkowo </a:t>
            </a:r>
            <a:r>
              <a:rPr lang="pl-PL" sz="1200" dirty="0" smtClean="0"/>
              <a:t>.</a:t>
            </a:r>
          </a:p>
          <a:p>
            <a:r>
              <a:rPr lang="pl-PL" sz="1200" dirty="0" smtClean="0"/>
              <a:t>Odbiorcami </a:t>
            </a:r>
            <a:r>
              <a:rPr lang="pl-PL" sz="1200" dirty="0"/>
              <a:t>imprezy byli mieszkańcy Gminy Chełmża oraz zaproszeni goście. </a:t>
            </a:r>
            <a:endParaRPr lang="pl-PL" sz="1200" dirty="0" smtClean="0"/>
          </a:p>
          <a:p>
            <a:r>
              <a:rPr lang="pl-PL" sz="1200" dirty="0" smtClean="0"/>
              <a:t>W </a:t>
            </a:r>
            <a:r>
              <a:rPr lang="pl-PL" sz="1200" dirty="0"/>
              <a:t>ramach organizacji imprezy zrealizowano następujące zadania: </a:t>
            </a:r>
          </a:p>
          <a:p>
            <a:r>
              <a:rPr lang="pl-PL" sz="1200" dirty="0"/>
              <a:t>-Opracowano i wydano materiały </a:t>
            </a:r>
            <a:r>
              <a:rPr lang="pl-PL" sz="1200" dirty="0" smtClean="0"/>
              <a:t>promocyjne :plakat, zaproszenia, znaczek dożynkowy oraz  pocztówkę okolicznościową.</a:t>
            </a:r>
            <a:endParaRPr lang="pl-PL" sz="1200" dirty="0"/>
          </a:p>
          <a:p>
            <a:r>
              <a:rPr lang="pl-PL" sz="1200" dirty="0"/>
              <a:t>-Zapewniono obsługę techniczną, artystyczną, kulinarną i </a:t>
            </a:r>
            <a:r>
              <a:rPr lang="pl-PL" sz="1200" dirty="0" smtClean="0"/>
              <a:t>animacyjną.</a:t>
            </a:r>
            <a:endParaRPr lang="pl-PL" sz="1200" dirty="0"/>
          </a:p>
          <a:p>
            <a:r>
              <a:rPr lang="pl-PL" sz="1200" dirty="0"/>
              <a:t>- Utworzono  wioskę rycerską. W nawiązaniu do gotyckiego charakteru LGD oraz wyjątkowości i specyfiki Zajączkowa zorganizowano wioskę rycerską w trakcie trwania dożynek promując obszar oraz dziedzictwo historyczne obszaru. </a:t>
            </a:r>
          </a:p>
          <a:p>
            <a:r>
              <a:rPr lang="pl-PL" sz="1200" dirty="0"/>
              <a:t>-Zorganizowano konkurs kulinarny dla </a:t>
            </a:r>
            <a:r>
              <a:rPr lang="pl-PL" sz="1200" dirty="0" smtClean="0"/>
              <a:t>KGW „Ziemniak </a:t>
            </a:r>
            <a:r>
              <a:rPr lang="pl-PL" sz="1200" dirty="0"/>
              <a:t>królem na polskim </a:t>
            </a:r>
            <a:r>
              <a:rPr lang="pl-PL" sz="1200" dirty="0" smtClean="0"/>
              <a:t>stole”</a:t>
            </a:r>
          </a:p>
          <a:p>
            <a:r>
              <a:rPr lang="pl-PL" sz="1200" dirty="0" smtClean="0"/>
              <a:t> </a:t>
            </a:r>
            <a:r>
              <a:rPr lang="pl-PL" sz="1200" dirty="0"/>
              <a:t>Do konkursu zgłoszono 17 potraw z ziemniaków. Przyznano 3 nagrody główne i 3 wyróżnienia. </a:t>
            </a:r>
          </a:p>
          <a:p>
            <a:endParaRPr lang="pl-PL" sz="1200" dirty="0" smtClean="0"/>
          </a:p>
          <a:p>
            <a:r>
              <a:rPr lang="pl-PL" sz="1200" b="1" dirty="0" smtClean="0"/>
              <a:t>Wartość całkowita projektu: </a:t>
            </a:r>
            <a:r>
              <a:rPr lang="pl-PL" sz="1200" b="1" dirty="0"/>
              <a:t>34 818,04 zł </a:t>
            </a:r>
            <a:endParaRPr lang="pl-PL" sz="1200" b="1" dirty="0" smtClean="0"/>
          </a:p>
          <a:p>
            <a:r>
              <a:rPr lang="pl-PL" sz="1200" b="1" dirty="0" smtClean="0"/>
              <a:t>Kwota dofinansowania: </a:t>
            </a:r>
            <a:r>
              <a:rPr lang="pl-PL" sz="1200" b="1" dirty="0"/>
              <a:t>23 092,86 zł</a:t>
            </a:r>
            <a:endParaRPr lang="pl-PL" sz="1200" b="1" dirty="0" smtClean="0"/>
          </a:p>
          <a:p>
            <a:endParaRPr lang="pl-PL" sz="1100" dirty="0"/>
          </a:p>
          <a:p>
            <a:endParaRPr lang="pl-PL" sz="1100" dirty="0"/>
          </a:p>
        </p:txBody>
      </p:sp>
      <p:pic>
        <p:nvPicPr>
          <p:cNvPr id="12" name="Obraz 11" descr="C:\Users\Justyna\Desktop\DOŻYNKI 2013\Dożynki gminne Zajączkowo zdjęcia\DSC_000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4824536" cy="333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Obraz 12" descr="C:\Users\Justyna\Desktop\DOŻYNKI 2013\Dożynki gminne Zajączkowo zdjęcia\DSC_038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22"/>
          <a:stretch>
            <a:fillRect/>
          </a:stretch>
        </p:blipFill>
        <p:spPr bwMode="auto">
          <a:xfrm>
            <a:off x="4860032" y="980728"/>
            <a:ext cx="428396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Obraz 4" descr="logo ziemia gotyku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16416" y="188641"/>
            <a:ext cx="58216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ł">
  <a:themeElements>
    <a:clrScheme name="Kapitał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Kapitał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pita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215</TotalTime>
  <Words>341</Words>
  <Application>Microsoft Office PowerPoint</Application>
  <PresentationFormat>Pokaz na ekranie (4:3)</PresentationFormat>
  <Paragraphs>31</Paragraphs>
  <Slides>5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Kapitał</vt:lpstr>
      <vt:lpstr>Prezentacja projektów zrealizowanych w ramach wdrażania Lokalnej Strategii Rozwoju  przez Partnerów LGD</vt:lpstr>
      <vt:lpstr>Gmina Chełmża</vt:lpstr>
      <vt:lpstr>Prezentacja programu PowerPoint</vt:lpstr>
      <vt:lpstr>Centrum Inicjatyw Kulturalnych Gminy Chełmża „Utworzenie Szkółki rękodzieła ludowego i tradycji ZAPIECEK” </vt:lpstr>
      <vt:lpstr>Centrum Inicjatyw Kulturalnych Gminy Chełmża Organizacja imprezy kulturalnej  pt. Dożynki w Gminie Chełmża- Zajączkowo 2013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projektów zrealizowanych w ramach wdrażania Lokalnej Strategii Rozwoju  przez Partnerów LGD</dc:title>
  <dc:creator>Gotyk</dc:creator>
  <cp:lastModifiedBy>Orlowska</cp:lastModifiedBy>
  <cp:revision>25</cp:revision>
  <dcterms:created xsi:type="dcterms:W3CDTF">2014-02-19T07:44:14Z</dcterms:created>
  <dcterms:modified xsi:type="dcterms:W3CDTF">2014-02-20T07:31:55Z</dcterms:modified>
</cp:coreProperties>
</file>